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Poppins Bold" charset="1" panose="00000800000000000000"/>
      <p:regular r:id="rId20"/>
    </p:embeddedFont>
    <p:embeddedFont>
      <p:font typeface="Poppins" charset="1" panose="00000500000000000000"/>
      <p:regular r:id="rId21"/>
    </p:embeddedFont>
    <p:embeddedFont>
      <p:font typeface="Open Sans Bold" charset="1" panose="020B0806030504020204"/>
      <p:regular r:id="rId22"/>
    </p:embeddedFont>
    <p:embeddedFont>
      <p:font typeface="Poppins Bold Italics"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7.png" Type="http://schemas.openxmlformats.org/officeDocument/2006/relationships/image"/><Relationship Id="rId9" Target="../media/image5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6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11" Target="../media/image71.svg" Type="http://schemas.openxmlformats.org/officeDocument/2006/relationships/image"/><Relationship Id="rId12" Target="../media/image72.png" Type="http://schemas.openxmlformats.org/officeDocument/2006/relationships/image"/><Relationship Id="rId13" Target="../media/image73.svg" Type="http://schemas.openxmlformats.org/officeDocument/2006/relationships/image"/><Relationship Id="rId14" Target="../media/image74.png" Type="http://schemas.openxmlformats.org/officeDocument/2006/relationships/image"/><Relationship Id="rId15" Target="../media/image75.svg" Type="http://schemas.openxmlformats.org/officeDocument/2006/relationships/image"/><Relationship Id="rId16" Target="../media/image76.png" Type="http://schemas.openxmlformats.org/officeDocument/2006/relationships/image"/><Relationship Id="rId17" Target="../media/image77.svg" Type="http://schemas.openxmlformats.org/officeDocument/2006/relationships/image"/><Relationship Id="rId18" Target="../media/image78.png" Type="http://schemas.openxmlformats.org/officeDocument/2006/relationships/image"/><Relationship Id="rId19" Target="../media/image79.svg" Type="http://schemas.openxmlformats.org/officeDocument/2006/relationships/image"/><Relationship Id="rId2" Target="../media/image15.png" Type="http://schemas.openxmlformats.org/officeDocument/2006/relationships/image"/><Relationship Id="rId20" Target="../media/image80.png" Type="http://schemas.openxmlformats.org/officeDocument/2006/relationships/image"/><Relationship Id="rId21" Target="../media/image81.svg" Type="http://schemas.openxmlformats.org/officeDocument/2006/relationships/image"/><Relationship Id="rId22" Target="../media/image82.png" Type="http://schemas.openxmlformats.org/officeDocument/2006/relationships/image"/><Relationship Id="rId23" Target="../media/image83.svg" Type="http://schemas.openxmlformats.org/officeDocument/2006/relationships/image"/><Relationship Id="rId24" Target="../media/image84.png" Type="http://schemas.openxmlformats.org/officeDocument/2006/relationships/image"/><Relationship Id="rId25" Target="../media/image85.svg" Type="http://schemas.openxmlformats.org/officeDocument/2006/relationships/image"/><Relationship Id="rId3" Target="../media/image16.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66.png" Type="http://schemas.openxmlformats.org/officeDocument/2006/relationships/image"/><Relationship Id="rId7" Target="../media/image67.svg"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2.png" Type="http://schemas.openxmlformats.org/officeDocument/2006/relationships/image"/><Relationship Id="rId11" Target="../media/image93.svg" Type="http://schemas.openxmlformats.org/officeDocument/2006/relationships/image"/><Relationship Id="rId12" Target="../media/image94.png" Type="http://schemas.openxmlformats.org/officeDocument/2006/relationships/image"/><Relationship Id="rId13" Target="../media/image95.svg" Type="http://schemas.openxmlformats.org/officeDocument/2006/relationships/image"/><Relationship Id="rId14" Target="../media/image96.png" Type="http://schemas.openxmlformats.org/officeDocument/2006/relationships/image"/><Relationship Id="rId15" Target="../media/image97.svg" Type="http://schemas.openxmlformats.org/officeDocument/2006/relationships/image"/><Relationship Id="rId16" Target="../media/image98.png" Type="http://schemas.openxmlformats.org/officeDocument/2006/relationships/image"/><Relationship Id="rId17" Target="../media/image99.svg" Type="http://schemas.openxmlformats.org/officeDocument/2006/relationships/image"/><Relationship Id="rId18" Target="../media/image100.png" Type="http://schemas.openxmlformats.org/officeDocument/2006/relationships/image"/><Relationship Id="rId19" Target="../media/image101.svg" Type="http://schemas.openxmlformats.org/officeDocument/2006/relationships/image"/><Relationship Id="rId2" Target="../media/image57.png" Type="http://schemas.openxmlformats.org/officeDocument/2006/relationships/image"/><Relationship Id="rId20" Target="../media/image15.png" Type="http://schemas.openxmlformats.org/officeDocument/2006/relationships/image"/><Relationship Id="rId21" Target="../media/image16.svg" Type="http://schemas.openxmlformats.org/officeDocument/2006/relationships/image"/><Relationship Id="rId3" Target="../media/image58.svg" Type="http://schemas.openxmlformats.org/officeDocument/2006/relationships/image"/><Relationship Id="rId4" Target="../media/image86.png" Type="http://schemas.openxmlformats.org/officeDocument/2006/relationships/image"/><Relationship Id="rId5" Target="../media/image87.svg" Type="http://schemas.openxmlformats.org/officeDocument/2006/relationships/image"/><Relationship Id="rId6" Target="../media/image88.png" Type="http://schemas.openxmlformats.org/officeDocument/2006/relationships/image"/><Relationship Id="rId7" Target="../media/image89.svg" Type="http://schemas.openxmlformats.org/officeDocument/2006/relationships/image"/><Relationship Id="rId8" Target="../media/image90.png" Type="http://schemas.openxmlformats.org/officeDocument/2006/relationships/image"/><Relationship Id="rId9" Target="../media/image9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32.pn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53.png" Type="http://schemas.openxmlformats.org/officeDocument/2006/relationships/image"/><Relationship Id="rId9" Target="../media/image5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853A2"/>
        </a:solidFill>
      </p:bgPr>
    </p:bg>
    <p:spTree>
      <p:nvGrpSpPr>
        <p:cNvPr id="1" name=""/>
        <p:cNvGrpSpPr/>
        <p:nvPr/>
      </p:nvGrpSpPr>
      <p:grpSpPr>
        <a:xfrm>
          <a:off x="0" y="0"/>
          <a:ext cx="0" cy="0"/>
          <a:chOff x="0" y="0"/>
          <a:chExt cx="0" cy="0"/>
        </a:xfrm>
      </p:grpSpPr>
      <p:sp>
        <p:nvSpPr>
          <p:cNvPr name="Freeform 2" id="2"/>
          <p:cNvSpPr/>
          <p:nvPr/>
        </p:nvSpPr>
        <p:spPr>
          <a:xfrm flipH="false" flipV="false" rot="0">
            <a:off x="544754" y="620828"/>
            <a:ext cx="2595499" cy="3199383"/>
          </a:xfrm>
          <a:custGeom>
            <a:avLst/>
            <a:gdLst/>
            <a:ahLst/>
            <a:cxnLst/>
            <a:rect r="r" b="b" t="t" l="l"/>
            <a:pathLst>
              <a:path h="3199383" w="2595499">
                <a:moveTo>
                  <a:pt x="0" y="0"/>
                </a:moveTo>
                <a:lnTo>
                  <a:pt x="2595499" y="0"/>
                </a:lnTo>
                <a:lnTo>
                  <a:pt x="2595499" y="3199383"/>
                </a:lnTo>
                <a:lnTo>
                  <a:pt x="0" y="31993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233472" y="620828"/>
            <a:ext cx="2595499" cy="3199383"/>
          </a:xfrm>
          <a:custGeom>
            <a:avLst/>
            <a:gdLst/>
            <a:ahLst/>
            <a:cxnLst/>
            <a:rect r="r" b="b" t="t" l="l"/>
            <a:pathLst>
              <a:path h="3199383" w="2595499">
                <a:moveTo>
                  <a:pt x="2595499" y="0"/>
                </a:moveTo>
                <a:lnTo>
                  <a:pt x="0" y="0"/>
                </a:lnTo>
                <a:lnTo>
                  <a:pt x="0" y="3199383"/>
                </a:lnTo>
                <a:lnTo>
                  <a:pt x="2595499" y="3199383"/>
                </a:lnTo>
                <a:lnTo>
                  <a:pt x="25954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899823" y="-285278"/>
            <a:ext cx="14583773" cy="9880506"/>
          </a:xfrm>
          <a:custGeom>
            <a:avLst/>
            <a:gdLst/>
            <a:ahLst/>
            <a:cxnLst/>
            <a:rect r="r" b="b" t="t" l="l"/>
            <a:pathLst>
              <a:path h="9880506" w="14583773">
                <a:moveTo>
                  <a:pt x="0" y="0"/>
                </a:moveTo>
                <a:lnTo>
                  <a:pt x="14583773" y="0"/>
                </a:lnTo>
                <a:lnTo>
                  <a:pt x="14583773" y="9880507"/>
                </a:lnTo>
                <a:lnTo>
                  <a:pt x="0" y="9880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45387">
            <a:off x="740539" y="6699175"/>
            <a:ext cx="3572045" cy="2924612"/>
          </a:xfrm>
          <a:custGeom>
            <a:avLst/>
            <a:gdLst/>
            <a:ahLst/>
            <a:cxnLst/>
            <a:rect r="r" b="b" t="t" l="l"/>
            <a:pathLst>
              <a:path h="2924612" w="3572045">
                <a:moveTo>
                  <a:pt x="0" y="0"/>
                </a:moveTo>
                <a:lnTo>
                  <a:pt x="3572045" y="0"/>
                </a:lnTo>
                <a:lnTo>
                  <a:pt x="3572045" y="2924611"/>
                </a:lnTo>
                <a:lnTo>
                  <a:pt x="0" y="29246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846462">
            <a:off x="1463485" y="4237282"/>
            <a:ext cx="1449949" cy="1812436"/>
          </a:xfrm>
          <a:custGeom>
            <a:avLst/>
            <a:gdLst/>
            <a:ahLst/>
            <a:cxnLst/>
            <a:rect r="r" b="b" t="t" l="l"/>
            <a:pathLst>
              <a:path h="1812436" w="1449949">
                <a:moveTo>
                  <a:pt x="0" y="0"/>
                </a:moveTo>
                <a:lnTo>
                  <a:pt x="1449949" y="0"/>
                </a:lnTo>
                <a:lnTo>
                  <a:pt x="1449949" y="1812436"/>
                </a:lnTo>
                <a:lnTo>
                  <a:pt x="0" y="18124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177000">
            <a:off x="14674488" y="7021043"/>
            <a:ext cx="2400669" cy="2400669"/>
          </a:xfrm>
          <a:custGeom>
            <a:avLst/>
            <a:gdLst/>
            <a:ahLst/>
            <a:cxnLst/>
            <a:rect r="r" b="b" t="t" l="l"/>
            <a:pathLst>
              <a:path h="2400669" w="2400669">
                <a:moveTo>
                  <a:pt x="0" y="0"/>
                </a:moveTo>
                <a:lnTo>
                  <a:pt x="2400669" y="0"/>
                </a:lnTo>
                <a:lnTo>
                  <a:pt x="2400669" y="2400668"/>
                </a:lnTo>
                <a:lnTo>
                  <a:pt x="0" y="24006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8" id="8"/>
          <p:cNvSpPr/>
          <p:nvPr/>
        </p:nvSpPr>
        <p:spPr>
          <a:xfrm flipH="false" flipV="false" rot="1666773">
            <a:off x="15160905" y="5289670"/>
            <a:ext cx="2194402" cy="770784"/>
          </a:xfrm>
          <a:custGeom>
            <a:avLst/>
            <a:gdLst/>
            <a:ahLst/>
            <a:cxnLst/>
            <a:rect r="r" b="b" t="t" l="l"/>
            <a:pathLst>
              <a:path h="770784" w="2194402">
                <a:moveTo>
                  <a:pt x="0" y="0"/>
                </a:moveTo>
                <a:lnTo>
                  <a:pt x="2194403" y="0"/>
                </a:lnTo>
                <a:lnTo>
                  <a:pt x="2194403" y="770784"/>
                </a:lnTo>
                <a:lnTo>
                  <a:pt x="0" y="7707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8061984" y="8403282"/>
            <a:ext cx="2417012" cy="855018"/>
          </a:xfrm>
          <a:custGeom>
            <a:avLst/>
            <a:gdLst/>
            <a:ahLst/>
            <a:cxnLst/>
            <a:rect r="r" b="b" t="t" l="l"/>
            <a:pathLst>
              <a:path h="855018" w="2417012">
                <a:moveTo>
                  <a:pt x="0" y="0"/>
                </a:moveTo>
                <a:lnTo>
                  <a:pt x="2417012" y="0"/>
                </a:lnTo>
                <a:lnTo>
                  <a:pt x="2417012" y="855018"/>
                </a:lnTo>
                <a:lnTo>
                  <a:pt x="0" y="85501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4152484" y="2414750"/>
            <a:ext cx="9983032" cy="3765990"/>
          </a:xfrm>
          <a:prstGeom prst="rect">
            <a:avLst/>
          </a:prstGeom>
        </p:spPr>
        <p:txBody>
          <a:bodyPr anchor="t" rtlCol="false" tIns="0" lIns="0" bIns="0" rIns="0">
            <a:spAutoFit/>
          </a:bodyPr>
          <a:lstStyle/>
          <a:p>
            <a:pPr algn="ctr">
              <a:lnSpc>
                <a:spcPts val="14226"/>
              </a:lnSpc>
            </a:pPr>
            <a:r>
              <a:rPr lang="en-US" b="true" sz="12816">
                <a:solidFill>
                  <a:srgbClr val="3853A2"/>
                </a:solidFill>
                <a:latin typeface="Poppins Bold"/>
                <a:ea typeface="Poppins Bold"/>
                <a:cs typeface="Poppins Bold"/>
                <a:sym typeface="Poppins Bold"/>
              </a:rPr>
              <a:t>SEJARAH</a:t>
            </a:r>
          </a:p>
          <a:p>
            <a:pPr algn="ctr">
              <a:lnSpc>
                <a:spcPts val="14226"/>
              </a:lnSpc>
            </a:pPr>
            <a:r>
              <a:rPr lang="en-US" b="true" sz="12816">
                <a:solidFill>
                  <a:srgbClr val="3853A2"/>
                </a:solidFill>
                <a:latin typeface="Poppins Bold"/>
                <a:ea typeface="Poppins Bold"/>
                <a:cs typeface="Poppins Bold"/>
                <a:sym typeface="Poppins Bold"/>
              </a:rPr>
              <a:t>KOMPUTER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853A2"/>
        </a:solidFill>
      </p:bgPr>
    </p:bg>
    <p:spTree>
      <p:nvGrpSpPr>
        <p:cNvPr id="1" name=""/>
        <p:cNvGrpSpPr/>
        <p:nvPr/>
      </p:nvGrpSpPr>
      <p:grpSpPr>
        <a:xfrm>
          <a:off x="0" y="0"/>
          <a:ext cx="0" cy="0"/>
          <a:chOff x="0" y="0"/>
          <a:chExt cx="0" cy="0"/>
        </a:xfrm>
      </p:grpSpPr>
      <p:sp>
        <p:nvSpPr>
          <p:cNvPr name="Freeform 2" id="2"/>
          <p:cNvSpPr/>
          <p:nvPr/>
        </p:nvSpPr>
        <p:spPr>
          <a:xfrm flipH="false" flipV="false" rot="0">
            <a:off x="-1196726" y="-7157858"/>
            <a:ext cx="19689775" cy="10804764"/>
          </a:xfrm>
          <a:custGeom>
            <a:avLst/>
            <a:gdLst/>
            <a:ahLst/>
            <a:cxnLst/>
            <a:rect r="r" b="b" t="t" l="l"/>
            <a:pathLst>
              <a:path h="10804764" w="19689775">
                <a:moveTo>
                  <a:pt x="0" y="0"/>
                </a:moveTo>
                <a:lnTo>
                  <a:pt x="19689776" y="0"/>
                </a:lnTo>
                <a:lnTo>
                  <a:pt x="19689776" y="10804764"/>
                </a:lnTo>
                <a:lnTo>
                  <a:pt x="0" y="10804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78461" y="743263"/>
            <a:ext cx="15531077" cy="1421886"/>
          </a:xfrm>
          <a:prstGeom prst="rect">
            <a:avLst/>
          </a:prstGeom>
        </p:spPr>
        <p:txBody>
          <a:bodyPr anchor="t" rtlCol="false" tIns="0" lIns="0" bIns="0" rIns="0">
            <a:spAutoFit/>
          </a:bodyPr>
          <a:lstStyle/>
          <a:p>
            <a:pPr algn="ctr">
              <a:lnSpc>
                <a:spcPts val="10373"/>
              </a:lnSpc>
            </a:pPr>
            <a:r>
              <a:rPr lang="en-US" b="true" sz="9099">
                <a:solidFill>
                  <a:srgbClr val="3853A2"/>
                </a:solidFill>
                <a:latin typeface="Poppins Bold"/>
                <a:ea typeface="Poppins Bold"/>
                <a:cs typeface="Poppins Bold"/>
                <a:sym typeface="Poppins Bold"/>
              </a:rPr>
              <a:t>KESIMPULAN</a:t>
            </a:r>
          </a:p>
        </p:txBody>
      </p:sp>
      <p:sp>
        <p:nvSpPr>
          <p:cNvPr name="TextBox 4" id="4"/>
          <p:cNvSpPr txBox="true"/>
          <p:nvPr/>
        </p:nvSpPr>
        <p:spPr>
          <a:xfrm rot="0">
            <a:off x="1378461" y="3780256"/>
            <a:ext cx="14593178" cy="5750814"/>
          </a:xfrm>
          <a:prstGeom prst="rect">
            <a:avLst/>
          </a:prstGeom>
        </p:spPr>
        <p:txBody>
          <a:bodyPr anchor="t" rtlCol="false" tIns="0" lIns="0" bIns="0" rIns="0">
            <a:spAutoFit/>
          </a:bodyPr>
          <a:lstStyle/>
          <a:p>
            <a:pPr algn="l" marL="669291" indent="-334646" lvl="1">
              <a:lnSpc>
                <a:spcPts val="3813"/>
              </a:lnSpc>
              <a:buFont typeface="Arial"/>
              <a:buChar char="•"/>
            </a:pPr>
            <a:r>
              <a:rPr lang="en-US" sz="3100" spc="9">
                <a:solidFill>
                  <a:srgbClr val="FFFFFF"/>
                </a:solidFill>
                <a:latin typeface="Poppins"/>
                <a:ea typeface="Poppins"/>
                <a:cs typeface="Poppins"/>
                <a:sym typeface="Poppins"/>
              </a:rPr>
              <a:t>Komputer telah berkembang dari mesin besar yang menggunakan tabung vakum, menjadi alat yang sangat kompak, cepat, dan terjangkau.</a:t>
            </a:r>
          </a:p>
          <a:p>
            <a:pPr algn="l" marL="669291" indent="-334646" lvl="1">
              <a:lnSpc>
                <a:spcPts val="3813"/>
              </a:lnSpc>
              <a:buFont typeface="Arial"/>
              <a:buChar char="•"/>
            </a:pPr>
            <a:r>
              <a:rPr lang="en-US" sz="3100" spc="9">
                <a:solidFill>
                  <a:srgbClr val="FFFFFF"/>
                </a:solidFill>
                <a:latin typeface="Poppins"/>
                <a:ea typeface="Poppins"/>
                <a:cs typeface="Poppins"/>
                <a:sym typeface="Poppins"/>
              </a:rPr>
              <a:t>Seiring berjalannya waktu, komputer semakin cerdas dengan kehadiran kecerdasan buatan (AI) dan komputasi awan, membuatnya semakin terintegrasi dalam kehidupan manusia.</a:t>
            </a:r>
          </a:p>
          <a:p>
            <a:pPr algn="l" marL="669291" indent="-334646" lvl="1">
              <a:lnSpc>
                <a:spcPts val="3813"/>
              </a:lnSpc>
              <a:buFont typeface="Arial"/>
              <a:buChar char="•"/>
            </a:pPr>
            <a:r>
              <a:rPr lang="en-US" sz="3100" spc="9">
                <a:solidFill>
                  <a:srgbClr val="FFFFFF"/>
                </a:solidFill>
                <a:latin typeface="Poppins"/>
                <a:ea typeface="Poppins"/>
                <a:cs typeface="Poppins"/>
                <a:sym typeface="Poppins"/>
              </a:rPr>
              <a:t>Masa depan teknologi komputer menawarkan kemungkinan yang lebih luas, seperti komputer kuantum, robot cerdas, dan kecerdasan buatan yang dapat mengambil keputusan sendiri, yang akan semakin mengubah cara kita bekerja dan berinteraksi dengan teknologi.</a:t>
            </a:r>
          </a:p>
          <a:p>
            <a:pPr algn="l">
              <a:lnSpc>
                <a:spcPts val="3813"/>
              </a:lnSpc>
            </a:pPr>
          </a:p>
        </p:txBody>
      </p:sp>
      <p:sp>
        <p:nvSpPr>
          <p:cNvPr name="Freeform 5" id="5"/>
          <p:cNvSpPr/>
          <p:nvPr/>
        </p:nvSpPr>
        <p:spPr>
          <a:xfrm flipH="false" flipV="false" rot="1666773">
            <a:off x="16693785" y="4274794"/>
            <a:ext cx="2100211" cy="737699"/>
          </a:xfrm>
          <a:custGeom>
            <a:avLst/>
            <a:gdLst/>
            <a:ahLst/>
            <a:cxnLst/>
            <a:rect r="r" b="b" t="t" l="l"/>
            <a:pathLst>
              <a:path h="737699" w="2100211">
                <a:moveTo>
                  <a:pt x="0" y="0"/>
                </a:moveTo>
                <a:lnTo>
                  <a:pt x="2100211" y="0"/>
                </a:lnTo>
                <a:lnTo>
                  <a:pt x="2100211" y="737699"/>
                </a:lnTo>
                <a:lnTo>
                  <a:pt x="0" y="7376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6273417">
            <a:off x="-818993" y="7718809"/>
            <a:ext cx="1637987" cy="2047484"/>
          </a:xfrm>
          <a:custGeom>
            <a:avLst/>
            <a:gdLst/>
            <a:ahLst/>
            <a:cxnLst/>
            <a:rect r="r" b="b" t="t" l="l"/>
            <a:pathLst>
              <a:path h="2047484" w="1637987">
                <a:moveTo>
                  <a:pt x="0" y="0"/>
                </a:moveTo>
                <a:lnTo>
                  <a:pt x="1637986" y="0"/>
                </a:lnTo>
                <a:lnTo>
                  <a:pt x="1637986" y="2047484"/>
                </a:lnTo>
                <a:lnTo>
                  <a:pt x="0" y="20474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419976" y="-1525745"/>
            <a:ext cx="1448676" cy="3690893"/>
          </a:xfrm>
          <a:custGeom>
            <a:avLst/>
            <a:gdLst/>
            <a:ahLst/>
            <a:cxnLst/>
            <a:rect r="r" b="b" t="t" l="l"/>
            <a:pathLst>
              <a:path h="3690893" w="1448676">
                <a:moveTo>
                  <a:pt x="0" y="0"/>
                </a:moveTo>
                <a:lnTo>
                  <a:pt x="1448676" y="0"/>
                </a:lnTo>
                <a:lnTo>
                  <a:pt x="1448676" y="3690894"/>
                </a:lnTo>
                <a:lnTo>
                  <a:pt x="0" y="36908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7396203" y="-1525745"/>
            <a:ext cx="1448676" cy="3690893"/>
          </a:xfrm>
          <a:custGeom>
            <a:avLst/>
            <a:gdLst/>
            <a:ahLst/>
            <a:cxnLst/>
            <a:rect r="r" b="b" t="t" l="l"/>
            <a:pathLst>
              <a:path h="3690893" w="1448676">
                <a:moveTo>
                  <a:pt x="0" y="0"/>
                </a:moveTo>
                <a:lnTo>
                  <a:pt x="1448675" y="0"/>
                </a:lnTo>
                <a:lnTo>
                  <a:pt x="1448675" y="3690894"/>
                </a:lnTo>
                <a:lnTo>
                  <a:pt x="0" y="36908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853A2"/>
        </a:solidFill>
      </p:bgPr>
    </p:bg>
    <p:spTree>
      <p:nvGrpSpPr>
        <p:cNvPr id="1" name=""/>
        <p:cNvGrpSpPr/>
        <p:nvPr/>
      </p:nvGrpSpPr>
      <p:grpSpPr>
        <a:xfrm>
          <a:off x="0" y="0"/>
          <a:ext cx="0" cy="0"/>
          <a:chOff x="0" y="0"/>
          <a:chExt cx="0" cy="0"/>
        </a:xfrm>
      </p:grpSpPr>
      <p:sp>
        <p:nvSpPr>
          <p:cNvPr name="Freeform 2" id="2"/>
          <p:cNvSpPr/>
          <p:nvPr/>
        </p:nvSpPr>
        <p:spPr>
          <a:xfrm flipH="false" flipV="false" rot="0">
            <a:off x="-309457" y="6635202"/>
            <a:ext cx="2059132" cy="5246195"/>
          </a:xfrm>
          <a:custGeom>
            <a:avLst/>
            <a:gdLst/>
            <a:ahLst/>
            <a:cxnLst/>
            <a:rect r="r" b="b" t="t" l="l"/>
            <a:pathLst>
              <a:path h="5246195" w="2059132">
                <a:moveTo>
                  <a:pt x="0" y="0"/>
                </a:moveTo>
                <a:lnTo>
                  <a:pt x="2059132" y="0"/>
                </a:lnTo>
                <a:lnTo>
                  <a:pt x="2059132" y="5246196"/>
                </a:lnTo>
                <a:lnTo>
                  <a:pt x="0" y="5246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9300" y="-2010690"/>
            <a:ext cx="2059132" cy="5246195"/>
          </a:xfrm>
          <a:custGeom>
            <a:avLst/>
            <a:gdLst/>
            <a:ahLst/>
            <a:cxnLst/>
            <a:rect r="r" b="b" t="t" l="l"/>
            <a:pathLst>
              <a:path h="5246195" w="2059132">
                <a:moveTo>
                  <a:pt x="0" y="0"/>
                </a:moveTo>
                <a:lnTo>
                  <a:pt x="2059132" y="0"/>
                </a:lnTo>
                <a:lnTo>
                  <a:pt x="2059132" y="5246195"/>
                </a:lnTo>
                <a:lnTo>
                  <a:pt x="0" y="5246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1492" y="612408"/>
            <a:ext cx="6678952" cy="8645892"/>
          </a:xfrm>
          <a:custGeom>
            <a:avLst/>
            <a:gdLst/>
            <a:ahLst/>
            <a:cxnLst/>
            <a:rect r="r" b="b" t="t" l="l"/>
            <a:pathLst>
              <a:path h="8645892" w="6678952">
                <a:moveTo>
                  <a:pt x="0" y="0"/>
                </a:moveTo>
                <a:lnTo>
                  <a:pt x="6678952" y="0"/>
                </a:lnTo>
                <a:lnTo>
                  <a:pt x="6678952" y="8645892"/>
                </a:lnTo>
                <a:lnTo>
                  <a:pt x="0" y="86458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26882" y="2412842"/>
            <a:ext cx="4860130" cy="455637"/>
          </a:xfrm>
          <a:custGeom>
            <a:avLst/>
            <a:gdLst/>
            <a:ahLst/>
            <a:cxnLst/>
            <a:rect r="r" b="b" t="t" l="l"/>
            <a:pathLst>
              <a:path h="455637" w="4860130">
                <a:moveTo>
                  <a:pt x="0" y="0"/>
                </a:moveTo>
                <a:lnTo>
                  <a:pt x="4860130" y="0"/>
                </a:lnTo>
                <a:lnTo>
                  <a:pt x="4860130" y="455637"/>
                </a:lnTo>
                <a:lnTo>
                  <a:pt x="0" y="4556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026882" y="7418521"/>
            <a:ext cx="4860130" cy="455637"/>
          </a:xfrm>
          <a:custGeom>
            <a:avLst/>
            <a:gdLst/>
            <a:ahLst/>
            <a:cxnLst/>
            <a:rect r="r" b="b" t="t" l="l"/>
            <a:pathLst>
              <a:path h="455637" w="4860130">
                <a:moveTo>
                  <a:pt x="0" y="0"/>
                </a:moveTo>
                <a:lnTo>
                  <a:pt x="4860130" y="0"/>
                </a:lnTo>
                <a:lnTo>
                  <a:pt x="4860130" y="455637"/>
                </a:lnTo>
                <a:lnTo>
                  <a:pt x="0" y="4556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269896" y="2640661"/>
            <a:ext cx="4231084" cy="4322946"/>
          </a:xfrm>
          <a:custGeom>
            <a:avLst/>
            <a:gdLst/>
            <a:ahLst/>
            <a:cxnLst/>
            <a:rect r="r" b="b" t="t" l="l"/>
            <a:pathLst>
              <a:path h="4322946" w="4231084">
                <a:moveTo>
                  <a:pt x="0" y="0"/>
                </a:moveTo>
                <a:lnTo>
                  <a:pt x="4231084" y="0"/>
                </a:lnTo>
                <a:lnTo>
                  <a:pt x="4231084" y="4322946"/>
                </a:lnTo>
                <a:lnTo>
                  <a:pt x="0" y="4322946"/>
                </a:lnTo>
                <a:lnTo>
                  <a:pt x="0" y="0"/>
                </a:lnTo>
                <a:close/>
              </a:path>
            </a:pathLst>
          </a:custGeom>
          <a:blipFill>
            <a:blip r:embed="rId8"/>
            <a:stretch>
              <a:fillRect l="0" t="0" r="0" b="0"/>
            </a:stretch>
          </a:blipFill>
        </p:spPr>
      </p:sp>
      <p:sp>
        <p:nvSpPr>
          <p:cNvPr name="TextBox 8" id="8"/>
          <p:cNvSpPr txBox="true"/>
          <p:nvPr/>
        </p:nvSpPr>
        <p:spPr>
          <a:xfrm rot="0">
            <a:off x="7816721" y="3427861"/>
            <a:ext cx="9280451" cy="2829888"/>
          </a:xfrm>
          <a:prstGeom prst="rect">
            <a:avLst/>
          </a:prstGeom>
        </p:spPr>
        <p:txBody>
          <a:bodyPr anchor="t" rtlCol="false" tIns="0" lIns="0" bIns="0" rIns="0">
            <a:spAutoFit/>
          </a:bodyPr>
          <a:lstStyle/>
          <a:p>
            <a:pPr algn="ctr">
              <a:lnSpc>
                <a:spcPts val="10796"/>
              </a:lnSpc>
            </a:pPr>
            <a:r>
              <a:rPr lang="en-US" b="true" sz="9470" i="true">
                <a:solidFill>
                  <a:srgbClr val="FFFFFF"/>
                </a:solidFill>
                <a:latin typeface="Poppins Bold Italics"/>
                <a:ea typeface="Poppins Bold Italics"/>
                <a:cs typeface="Poppins Bold Italics"/>
                <a:sym typeface="Poppins Bold Italics"/>
              </a:rPr>
              <a:t>MARI BERLATIH!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853A2"/>
        </a:solidFill>
      </p:bgPr>
    </p:bg>
    <p:spTree>
      <p:nvGrpSpPr>
        <p:cNvPr id="1" name=""/>
        <p:cNvGrpSpPr/>
        <p:nvPr/>
      </p:nvGrpSpPr>
      <p:grpSpPr>
        <a:xfrm>
          <a:off x="0" y="0"/>
          <a:ext cx="0" cy="0"/>
          <a:chOff x="0" y="0"/>
          <a:chExt cx="0" cy="0"/>
        </a:xfrm>
      </p:grpSpPr>
      <p:sp>
        <p:nvSpPr>
          <p:cNvPr name="Freeform 2" id="2"/>
          <p:cNvSpPr/>
          <p:nvPr/>
        </p:nvSpPr>
        <p:spPr>
          <a:xfrm flipH="false" flipV="false" rot="0">
            <a:off x="851532" y="844235"/>
            <a:ext cx="2595499" cy="3199383"/>
          </a:xfrm>
          <a:custGeom>
            <a:avLst/>
            <a:gdLst/>
            <a:ahLst/>
            <a:cxnLst/>
            <a:rect r="r" b="b" t="t" l="l"/>
            <a:pathLst>
              <a:path h="3199383" w="2595499">
                <a:moveTo>
                  <a:pt x="0" y="0"/>
                </a:moveTo>
                <a:lnTo>
                  <a:pt x="2595500" y="0"/>
                </a:lnTo>
                <a:lnTo>
                  <a:pt x="2595500" y="3199383"/>
                </a:lnTo>
                <a:lnTo>
                  <a:pt x="0" y="31993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663801" y="632549"/>
            <a:ext cx="2595499" cy="3199383"/>
          </a:xfrm>
          <a:custGeom>
            <a:avLst/>
            <a:gdLst/>
            <a:ahLst/>
            <a:cxnLst/>
            <a:rect r="r" b="b" t="t" l="l"/>
            <a:pathLst>
              <a:path h="3199383" w="2595499">
                <a:moveTo>
                  <a:pt x="2595499" y="0"/>
                </a:moveTo>
                <a:lnTo>
                  <a:pt x="0" y="0"/>
                </a:lnTo>
                <a:lnTo>
                  <a:pt x="0" y="3199383"/>
                </a:lnTo>
                <a:lnTo>
                  <a:pt x="2595499" y="3199383"/>
                </a:lnTo>
                <a:lnTo>
                  <a:pt x="25954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48806" y="137880"/>
            <a:ext cx="12284666" cy="8322861"/>
          </a:xfrm>
          <a:custGeom>
            <a:avLst/>
            <a:gdLst/>
            <a:ahLst/>
            <a:cxnLst/>
            <a:rect r="r" b="b" t="t" l="l"/>
            <a:pathLst>
              <a:path h="8322861" w="12284666">
                <a:moveTo>
                  <a:pt x="0" y="0"/>
                </a:moveTo>
                <a:lnTo>
                  <a:pt x="12284666" y="0"/>
                </a:lnTo>
                <a:lnTo>
                  <a:pt x="12284666" y="8322861"/>
                </a:lnTo>
                <a:lnTo>
                  <a:pt x="0" y="83228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45387">
            <a:off x="832733" y="6333888"/>
            <a:ext cx="3999980" cy="3274984"/>
          </a:xfrm>
          <a:custGeom>
            <a:avLst/>
            <a:gdLst/>
            <a:ahLst/>
            <a:cxnLst/>
            <a:rect r="r" b="b" t="t" l="l"/>
            <a:pathLst>
              <a:path h="3274984" w="3999980">
                <a:moveTo>
                  <a:pt x="0" y="0"/>
                </a:moveTo>
                <a:lnTo>
                  <a:pt x="3999980" y="0"/>
                </a:lnTo>
                <a:lnTo>
                  <a:pt x="3999980" y="3274983"/>
                </a:lnTo>
                <a:lnTo>
                  <a:pt x="0" y="32749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177000">
            <a:off x="14073679" y="6613525"/>
            <a:ext cx="2692664" cy="2692664"/>
          </a:xfrm>
          <a:custGeom>
            <a:avLst/>
            <a:gdLst/>
            <a:ahLst/>
            <a:cxnLst/>
            <a:rect r="r" b="b" t="t" l="l"/>
            <a:pathLst>
              <a:path h="2692664" w="2692664">
                <a:moveTo>
                  <a:pt x="0" y="0"/>
                </a:moveTo>
                <a:lnTo>
                  <a:pt x="2692664" y="0"/>
                </a:lnTo>
                <a:lnTo>
                  <a:pt x="2692664" y="2692664"/>
                </a:lnTo>
                <a:lnTo>
                  <a:pt x="0" y="26926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7" id="7"/>
          <p:cNvSpPr txBox="true"/>
          <p:nvPr/>
        </p:nvSpPr>
        <p:spPr>
          <a:xfrm rot="0">
            <a:off x="4175133" y="2222797"/>
            <a:ext cx="9832011" cy="3711784"/>
          </a:xfrm>
          <a:prstGeom prst="rect">
            <a:avLst/>
          </a:prstGeom>
        </p:spPr>
        <p:txBody>
          <a:bodyPr anchor="t" rtlCol="false" tIns="0" lIns="0" bIns="0" rIns="0">
            <a:spAutoFit/>
          </a:bodyPr>
          <a:lstStyle/>
          <a:p>
            <a:pPr algn="ctr">
              <a:lnSpc>
                <a:spcPts val="14010"/>
              </a:lnSpc>
            </a:pPr>
            <a:r>
              <a:rPr lang="en-US" b="true" sz="12622">
                <a:solidFill>
                  <a:srgbClr val="3853A2"/>
                </a:solidFill>
                <a:latin typeface="Poppins Bold"/>
                <a:ea typeface="Poppins Bold"/>
                <a:cs typeface="Poppins Bold"/>
                <a:sym typeface="Poppins Bold"/>
              </a:rPr>
              <a:t>TERIMA KASIH..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853A2"/>
        </a:solidFill>
      </p:bgPr>
    </p:bg>
    <p:spTree>
      <p:nvGrpSpPr>
        <p:cNvPr id="1" name=""/>
        <p:cNvGrpSpPr/>
        <p:nvPr/>
      </p:nvGrpSpPr>
      <p:grpSpPr>
        <a:xfrm>
          <a:off x="0" y="0"/>
          <a:ext cx="0" cy="0"/>
          <a:chOff x="0" y="0"/>
          <a:chExt cx="0" cy="0"/>
        </a:xfrm>
      </p:grpSpPr>
      <p:sp>
        <p:nvSpPr>
          <p:cNvPr name="Freeform 2" id="2"/>
          <p:cNvSpPr/>
          <p:nvPr/>
        </p:nvSpPr>
        <p:spPr>
          <a:xfrm flipH="false" flipV="false" rot="0">
            <a:off x="-1016355" y="-1974978"/>
            <a:ext cx="19689775" cy="4907291"/>
          </a:xfrm>
          <a:custGeom>
            <a:avLst/>
            <a:gdLst/>
            <a:ahLst/>
            <a:cxnLst/>
            <a:rect r="r" b="b" t="t" l="l"/>
            <a:pathLst>
              <a:path h="4907291" w="19689775">
                <a:moveTo>
                  <a:pt x="0" y="0"/>
                </a:moveTo>
                <a:lnTo>
                  <a:pt x="19689776" y="0"/>
                </a:lnTo>
                <a:lnTo>
                  <a:pt x="19689776" y="4907291"/>
                </a:lnTo>
                <a:lnTo>
                  <a:pt x="0" y="4907291"/>
                </a:lnTo>
                <a:lnTo>
                  <a:pt x="0" y="0"/>
                </a:lnTo>
                <a:close/>
              </a:path>
            </a:pathLst>
          </a:custGeom>
          <a:blipFill>
            <a:blip r:embed="rId2">
              <a:extLst>
                <a:ext uri="{96DAC541-7B7A-43D3-8B79-37D633B846F1}">
                  <asvg:svgBlip xmlns:asvg="http://schemas.microsoft.com/office/drawing/2016/SVG/main" r:embed="rId3"/>
                </a:ext>
              </a:extLst>
            </a:blip>
            <a:stretch>
              <a:fillRect l="0" t="-120177" r="0" b="0"/>
            </a:stretch>
          </a:blipFill>
        </p:spPr>
      </p:sp>
      <p:sp>
        <p:nvSpPr>
          <p:cNvPr name="Freeform 3" id="3"/>
          <p:cNvSpPr/>
          <p:nvPr/>
        </p:nvSpPr>
        <p:spPr>
          <a:xfrm flipH="false" flipV="false" rot="0">
            <a:off x="5548037" y="7086926"/>
            <a:ext cx="1817861" cy="1903520"/>
          </a:xfrm>
          <a:custGeom>
            <a:avLst/>
            <a:gdLst/>
            <a:ahLst/>
            <a:cxnLst/>
            <a:rect r="r" b="b" t="t" l="l"/>
            <a:pathLst>
              <a:path h="1903520" w="1817861">
                <a:moveTo>
                  <a:pt x="0" y="0"/>
                </a:moveTo>
                <a:lnTo>
                  <a:pt x="1817861" y="0"/>
                </a:lnTo>
                <a:lnTo>
                  <a:pt x="1817861" y="1903520"/>
                </a:lnTo>
                <a:lnTo>
                  <a:pt x="0" y="19035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376103" y="4135216"/>
            <a:ext cx="3609164" cy="2079781"/>
          </a:xfrm>
          <a:custGeom>
            <a:avLst/>
            <a:gdLst/>
            <a:ahLst/>
            <a:cxnLst/>
            <a:rect r="r" b="b" t="t" l="l"/>
            <a:pathLst>
              <a:path h="2079781" w="3609164">
                <a:moveTo>
                  <a:pt x="0" y="0"/>
                </a:moveTo>
                <a:lnTo>
                  <a:pt x="3609164" y="0"/>
                </a:lnTo>
                <a:lnTo>
                  <a:pt x="3609164" y="2079780"/>
                </a:lnTo>
                <a:lnTo>
                  <a:pt x="0" y="2079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300902" y="4135216"/>
            <a:ext cx="1539038" cy="2079781"/>
          </a:xfrm>
          <a:custGeom>
            <a:avLst/>
            <a:gdLst/>
            <a:ahLst/>
            <a:cxnLst/>
            <a:rect r="r" b="b" t="t" l="l"/>
            <a:pathLst>
              <a:path h="2079781" w="1539038">
                <a:moveTo>
                  <a:pt x="0" y="0"/>
                </a:moveTo>
                <a:lnTo>
                  <a:pt x="1539038" y="0"/>
                </a:lnTo>
                <a:lnTo>
                  <a:pt x="1539038" y="2079780"/>
                </a:lnTo>
                <a:lnTo>
                  <a:pt x="0" y="20797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208632" y="3924299"/>
            <a:ext cx="1337195" cy="2290698"/>
          </a:xfrm>
          <a:custGeom>
            <a:avLst/>
            <a:gdLst/>
            <a:ahLst/>
            <a:cxnLst/>
            <a:rect r="r" b="b" t="t" l="l"/>
            <a:pathLst>
              <a:path h="2290698" w="1337195">
                <a:moveTo>
                  <a:pt x="0" y="0"/>
                </a:moveTo>
                <a:lnTo>
                  <a:pt x="1337195" y="0"/>
                </a:lnTo>
                <a:lnTo>
                  <a:pt x="1337195" y="2290697"/>
                </a:lnTo>
                <a:lnTo>
                  <a:pt x="0" y="22906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7191891" y="3583000"/>
            <a:ext cx="3184212" cy="3184212"/>
          </a:xfrm>
          <a:custGeom>
            <a:avLst/>
            <a:gdLst/>
            <a:ahLst/>
            <a:cxnLst/>
            <a:rect r="r" b="b" t="t" l="l"/>
            <a:pathLst>
              <a:path h="3184212" w="3184212">
                <a:moveTo>
                  <a:pt x="0" y="0"/>
                </a:moveTo>
                <a:lnTo>
                  <a:pt x="3184212" y="0"/>
                </a:lnTo>
                <a:lnTo>
                  <a:pt x="3184212" y="3184212"/>
                </a:lnTo>
                <a:lnTo>
                  <a:pt x="0" y="318421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5805803" y="3924299"/>
            <a:ext cx="1125305" cy="2290698"/>
          </a:xfrm>
          <a:custGeom>
            <a:avLst/>
            <a:gdLst/>
            <a:ahLst/>
            <a:cxnLst/>
            <a:rect r="r" b="b" t="t" l="l"/>
            <a:pathLst>
              <a:path h="2290698" w="1125305">
                <a:moveTo>
                  <a:pt x="0" y="0"/>
                </a:moveTo>
                <a:lnTo>
                  <a:pt x="1125306" y="0"/>
                </a:lnTo>
                <a:lnTo>
                  <a:pt x="1125306" y="2290697"/>
                </a:lnTo>
                <a:lnTo>
                  <a:pt x="0" y="229069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4246049" y="4135216"/>
            <a:ext cx="1110115" cy="2171374"/>
          </a:xfrm>
          <a:custGeom>
            <a:avLst/>
            <a:gdLst/>
            <a:ahLst/>
            <a:cxnLst/>
            <a:rect r="r" b="b" t="t" l="l"/>
            <a:pathLst>
              <a:path h="2171374" w="1110115">
                <a:moveTo>
                  <a:pt x="0" y="0"/>
                </a:moveTo>
                <a:lnTo>
                  <a:pt x="1110115" y="0"/>
                </a:lnTo>
                <a:lnTo>
                  <a:pt x="1110115" y="2171373"/>
                </a:lnTo>
                <a:lnTo>
                  <a:pt x="0" y="21713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2749031" y="7086926"/>
            <a:ext cx="2098090" cy="2171374"/>
          </a:xfrm>
          <a:custGeom>
            <a:avLst/>
            <a:gdLst/>
            <a:ahLst/>
            <a:cxnLst/>
            <a:rect r="r" b="b" t="t" l="l"/>
            <a:pathLst>
              <a:path h="2171374" w="2098090">
                <a:moveTo>
                  <a:pt x="0" y="0"/>
                </a:moveTo>
                <a:lnTo>
                  <a:pt x="2098090" y="0"/>
                </a:lnTo>
                <a:lnTo>
                  <a:pt x="2098090" y="2171374"/>
                </a:lnTo>
                <a:lnTo>
                  <a:pt x="0" y="217137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7576879" y="7086926"/>
            <a:ext cx="1408605" cy="1903520"/>
          </a:xfrm>
          <a:custGeom>
            <a:avLst/>
            <a:gdLst/>
            <a:ahLst/>
            <a:cxnLst/>
            <a:rect r="r" b="b" t="t" l="l"/>
            <a:pathLst>
              <a:path h="1903520" w="1408605">
                <a:moveTo>
                  <a:pt x="0" y="0"/>
                </a:moveTo>
                <a:lnTo>
                  <a:pt x="1408604" y="0"/>
                </a:lnTo>
                <a:lnTo>
                  <a:pt x="1408604" y="1903520"/>
                </a:lnTo>
                <a:lnTo>
                  <a:pt x="0" y="190352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9192311" y="7286962"/>
            <a:ext cx="2656505" cy="1703484"/>
          </a:xfrm>
          <a:custGeom>
            <a:avLst/>
            <a:gdLst/>
            <a:ahLst/>
            <a:cxnLst/>
            <a:rect r="r" b="b" t="t" l="l"/>
            <a:pathLst>
              <a:path h="1703484" w="2656505">
                <a:moveTo>
                  <a:pt x="0" y="0"/>
                </a:moveTo>
                <a:lnTo>
                  <a:pt x="2656505" y="0"/>
                </a:lnTo>
                <a:lnTo>
                  <a:pt x="2656505" y="1703484"/>
                </a:lnTo>
                <a:lnTo>
                  <a:pt x="0" y="170348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1401024" y="7286962"/>
            <a:ext cx="3849681" cy="1703484"/>
          </a:xfrm>
          <a:custGeom>
            <a:avLst/>
            <a:gdLst/>
            <a:ahLst/>
            <a:cxnLst/>
            <a:rect r="r" b="b" t="t" l="l"/>
            <a:pathLst>
              <a:path h="1703484" w="3849681">
                <a:moveTo>
                  <a:pt x="0" y="0"/>
                </a:moveTo>
                <a:lnTo>
                  <a:pt x="3849681" y="0"/>
                </a:lnTo>
                <a:lnTo>
                  <a:pt x="3849681" y="1703484"/>
                </a:lnTo>
                <a:lnTo>
                  <a:pt x="0" y="170348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14" id="14"/>
          <p:cNvSpPr txBox="true"/>
          <p:nvPr/>
        </p:nvSpPr>
        <p:spPr>
          <a:xfrm rot="0">
            <a:off x="2275861" y="676242"/>
            <a:ext cx="13736278" cy="991743"/>
          </a:xfrm>
          <a:prstGeom prst="rect">
            <a:avLst/>
          </a:prstGeom>
        </p:spPr>
        <p:txBody>
          <a:bodyPr anchor="t" rtlCol="false" tIns="0" lIns="0" bIns="0" rIns="0">
            <a:spAutoFit/>
          </a:bodyPr>
          <a:lstStyle/>
          <a:p>
            <a:pPr algn="ctr">
              <a:lnSpc>
                <a:spcPts val="7295"/>
              </a:lnSpc>
            </a:pPr>
            <a:r>
              <a:rPr lang="en-US" b="true" sz="6399">
                <a:solidFill>
                  <a:srgbClr val="3853A2"/>
                </a:solidFill>
                <a:latin typeface="Poppins Bold"/>
                <a:ea typeface="Poppins Bold"/>
                <a:cs typeface="Poppins Bold"/>
                <a:sym typeface="Poppins Bold"/>
              </a:rPr>
              <a:t>HALAMAN SUMBER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853A2"/>
        </a:solidFill>
      </p:bgPr>
    </p:bg>
    <p:spTree>
      <p:nvGrpSpPr>
        <p:cNvPr id="1" name=""/>
        <p:cNvGrpSpPr/>
        <p:nvPr/>
      </p:nvGrpSpPr>
      <p:grpSpPr>
        <a:xfrm>
          <a:off x="0" y="0"/>
          <a:ext cx="0" cy="0"/>
          <a:chOff x="0" y="0"/>
          <a:chExt cx="0" cy="0"/>
        </a:xfrm>
      </p:grpSpPr>
      <p:sp>
        <p:nvSpPr>
          <p:cNvPr name="Freeform 2" id="2"/>
          <p:cNvSpPr/>
          <p:nvPr/>
        </p:nvSpPr>
        <p:spPr>
          <a:xfrm flipH="false" flipV="false" rot="0">
            <a:off x="-419976" y="-1525745"/>
            <a:ext cx="1448676" cy="3690893"/>
          </a:xfrm>
          <a:custGeom>
            <a:avLst/>
            <a:gdLst/>
            <a:ahLst/>
            <a:cxnLst/>
            <a:rect r="r" b="b" t="t" l="l"/>
            <a:pathLst>
              <a:path h="3690893" w="1448676">
                <a:moveTo>
                  <a:pt x="0" y="0"/>
                </a:moveTo>
                <a:lnTo>
                  <a:pt x="1448676" y="0"/>
                </a:lnTo>
                <a:lnTo>
                  <a:pt x="1448676" y="3690894"/>
                </a:lnTo>
                <a:lnTo>
                  <a:pt x="0" y="3690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396203" y="-1525745"/>
            <a:ext cx="1448676" cy="3690893"/>
          </a:xfrm>
          <a:custGeom>
            <a:avLst/>
            <a:gdLst/>
            <a:ahLst/>
            <a:cxnLst/>
            <a:rect r="r" b="b" t="t" l="l"/>
            <a:pathLst>
              <a:path h="3690893" w="1448676">
                <a:moveTo>
                  <a:pt x="0" y="0"/>
                </a:moveTo>
                <a:lnTo>
                  <a:pt x="1448675" y="0"/>
                </a:lnTo>
                <a:lnTo>
                  <a:pt x="1448675" y="3690894"/>
                </a:lnTo>
                <a:lnTo>
                  <a:pt x="0" y="3690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17263" y="3485899"/>
            <a:ext cx="3673882" cy="2925328"/>
          </a:xfrm>
          <a:custGeom>
            <a:avLst/>
            <a:gdLst/>
            <a:ahLst/>
            <a:cxnLst/>
            <a:rect r="r" b="b" t="t" l="l"/>
            <a:pathLst>
              <a:path h="2925328" w="3673882">
                <a:moveTo>
                  <a:pt x="0" y="0"/>
                </a:moveTo>
                <a:lnTo>
                  <a:pt x="3673881" y="0"/>
                </a:lnTo>
                <a:lnTo>
                  <a:pt x="3673881" y="2925329"/>
                </a:lnTo>
                <a:lnTo>
                  <a:pt x="0" y="2925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596856" y="3642735"/>
            <a:ext cx="2961036" cy="2698244"/>
          </a:xfrm>
          <a:custGeom>
            <a:avLst/>
            <a:gdLst/>
            <a:ahLst/>
            <a:cxnLst/>
            <a:rect r="r" b="b" t="t" l="l"/>
            <a:pathLst>
              <a:path h="2698244" w="2961036">
                <a:moveTo>
                  <a:pt x="0" y="0"/>
                </a:moveTo>
                <a:lnTo>
                  <a:pt x="2961036" y="0"/>
                </a:lnTo>
                <a:lnTo>
                  <a:pt x="2961036" y="2698245"/>
                </a:lnTo>
                <a:lnTo>
                  <a:pt x="0" y="26982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227863" y="3642735"/>
            <a:ext cx="3119428" cy="2768493"/>
          </a:xfrm>
          <a:custGeom>
            <a:avLst/>
            <a:gdLst/>
            <a:ahLst/>
            <a:cxnLst/>
            <a:rect r="r" b="b" t="t" l="l"/>
            <a:pathLst>
              <a:path h="2768493" w="3119428">
                <a:moveTo>
                  <a:pt x="0" y="0"/>
                </a:moveTo>
                <a:lnTo>
                  <a:pt x="3119428" y="0"/>
                </a:lnTo>
                <a:lnTo>
                  <a:pt x="3119428" y="2768493"/>
                </a:lnTo>
                <a:lnTo>
                  <a:pt x="0" y="27684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62701" y="7030417"/>
            <a:ext cx="2779164" cy="2035738"/>
          </a:xfrm>
          <a:custGeom>
            <a:avLst/>
            <a:gdLst/>
            <a:ahLst/>
            <a:cxnLst/>
            <a:rect r="r" b="b" t="t" l="l"/>
            <a:pathLst>
              <a:path h="2035738" w="2779164">
                <a:moveTo>
                  <a:pt x="0" y="0"/>
                </a:moveTo>
                <a:lnTo>
                  <a:pt x="2779164" y="0"/>
                </a:lnTo>
                <a:lnTo>
                  <a:pt x="2779164" y="2035737"/>
                </a:lnTo>
                <a:lnTo>
                  <a:pt x="0" y="20357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4443520" y="7030417"/>
            <a:ext cx="3205332" cy="2083466"/>
          </a:xfrm>
          <a:custGeom>
            <a:avLst/>
            <a:gdLst/>
            <a:ahLst/>
            <a:cxnLst/>
            <a:rect r="r" b="b" t="t" l="l"/>
            <a:pathLst>
              <a:path h="2083466" w="3205332">
                <a:moveTo>
                  <a:pt x="0" y="0"/>
                </a:moveTo>
                <a:lnTo>
                  <a:pt x="3205332" y="0"/>
                </a:lnTo>
                <a:lnTo>
                  <a:pt x="3205332" y="2083465"/>
                </a:lnTo>
                <a:lnTo>
                  <a:pt x="0" y="20834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1161386" y="7030417"/>
            <a:ext cx="2754996" cy="2083466"/>
          </a:xfrm>
          <a:custGeom>
            <a:avLst/>
            <a:gdLst/>
            <a:ahLst/>
            <a:cxnLst/>
            <a:rect r="r" b="b" t="t" l="l"/>
            <a:pathLst>
              <a:path h="2083466" w="2754996">
                <a:moveTo>
                  <a:pt x="0" y="0"/>
                </a:moveTo>
                <a:lnTo>
                  <a:pt x="2754996" y="0"/>
                </a:lnTo>
                <a:lnTo>
                  <a:pt x="2754996" y="2083465"/>
                </a:lnTo>
                <a:lnTo>
                  <a:pt x="0" y="208346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7852431" y="6770937"/>
            <a:ext cx="3082823" cy="2342946"/>
          </a:xfrm>
          <a:custGeom>
            <a:avLst/>
            <a:gdLst/>
            <a:ahLst/>
            <a:cxnLst/>
            <a:rect r="r" b="b" t="t" l="l"/>
            <a:pathLst>
              <a:path h="2342946" w="3082823">
                <a:moveTo>
                  <a:pt x="0" y="0"/>
                </a:moveTo>
                <a:lnTo>
                  <a:pt x="3082824" y="0"/>
                </a:lnTo>
                <a:lnTo>
                  <a:pt x="3082824" y="2342945"/>
                </a:lnTo>
                <a:lnTo>
                  <a:pt x="0" y="234294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14280065" y="7225859"/>
            <a:ext cx="2545234" cy="1692581"/>
          </a:xfrm>
          <a:custGeom>
            <a:avLst/>
            <a:gdLst/>
            <a:ahLst/>
            <a:cxnLst/>
            <a:rect r="r" b="b" t="t" l="l"/>
            <a:pathLst>
              <a:path h="1692581" w="2545234">
                <a:moveTo>
                  <a:pt x="0" y="0"/>
                </a:moveTo>
                <a:lnTo>
                  <a:pt x="2545234" y="0"/>
                </a:lnTo>
                <a:lnTo>
                  <a:pt x="2545234" y="1692581"/>
                </a:lnTo>
                <a:lnTo>
                  <a:pt x="0" y="169258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1016355" y="-1974978"/>
            <a:ext cx="19689775" cy="4907291"/>
          </a:xfrm>
          <a:custGeom>
            <a:avLst/>
            <a:gdLst/>
            <a:ahLst/>
            <a:cxnLst/>
            <a:rect r="r" b="b" t="t" l="l"/>
            <a:pathLst>
              <a:path h="4907291" w="19689775">
                <a:moveTo>
                  <a:pt x="0" y="0"/>
                </a:moveTo>
                <a:lnTo>
                  <a:pt x="19689776" y="0"/>
                </a:lnTo>
                <a:lnTo>
                  <a:pt x="19689776" y="4907291"/>
                </a:lnTo>
                <a:lnTo>
                  <a:pt x="0" y="4907291"/>
                </a:lnTo>
                <a:lnTo>
                  <a:pt x="0" y="0"/>
                </a:lnTo>
                <a:close/>
              </a:path>
            </a:pathLst>
          </a:custGeom>
          <a:blipFill>
            <a:blip r:embed="rId20">
              <a:extLst>
                <a:ext uri="{96DAC541-7B7A-43D3-8B79-37D633B846F1}">
                  <asvg:svgBlip xmlns:asvg="http://schemas.microsoft.com/office/drawing/2016/SVG/main" r:embed="rId21"/>
                </a:ext>
              </a:extLst>
            </a:blip>
            <a:stretch>
              <a:fillRect l="0" t="-120177" r="0" b="0"/>
            </a:stretch>
          </a:blipFill>
        </p:spPr>
      </p:sp>
      <p:sp>
        <p:nvSpPr>
          <p:cNvPr name="TextBox 13" id="13"/>
          <p:cNvSpPr txBox="true"/>
          <p:nvPr/>
        </p:nvSpPr>
        <p:spPr>
          <a:xfrm rot="0">
            <a:off x="2275861" y="676242"/>
            <a:ext cx="13736278" cy="991743"/>
          </a:xfrm>
          <a:prstGeom prst="rect">
            <a:avLst/>
          </a:prstGeom>
        </p:spPr>
        <p:txBody>
          <a:bodyPr anchor="t" rtlCol="false" tIns="0" lIns="0" bIns="0" rIns="0">
            <a:spAutoFit/>
          </a:bodyPr>
          <a:lstStyle/>
          <a:p>
            <a:pPr algn="ctr">
              <a:lnSpc>
                <a:spcPts val="7295"/>
              </a:lnSpc>
            </a:pPr>
            <a:r>
              <a:rPr lang="en-US" b="true" sz="6399">
                <a:solidFill>
                  <a:srgbClr val="3853A2"/>
                </a:solidFill>
                <a:latin typeface="Poppins Bold"/>
                <a:ea typeface="Poppins Bold"/>
                <a:cs typeface="Poppins Bold"/>
                <a:sym typeface="Poppins Bold"/>
              </a:rPr>
              <a:t>HALAMAN SUMBER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853A2"/>
        </a:solidFill>
      </p:bgPr>
    </p:bg>
    <p:spTree>
      <p:nvGrpSpPr>
        <p:cNvPr id="1" name=""/>
        <p:cNvGrpSpPr/>
        <p:nvPr/>
      </p:nvGrpSpPr>
      <p:grpSpPr>
        <a:xfrm>
          <a:off x="0" y="0"/>
          <a:ext cx="0" cy="0"/>
          <a:chOff x="0" y="0"/>
          <a:chExt cx="0" cy="0"/>
        </a:xfrm>
      </p:grpSpPr>
      <p:sp>
        <p:nvSpPr>
          <p:cNvPr name="Freeform 2" id="2"/>
          <p:cNvSpPr/>
          <p:nvPr/>
        </p:nvSpPr>
        <p:spPr>
          <a:xfrm flipH="false" flipV="false" rot="0">
            <a:off x="-970748" y="-1424945"/>
            <a:ext cx="19689775" cy="4907291"/>
          </a:xfrm>
          <a:custGeom>
            <a:avLst/>
            <a:gdLst/>
            <a:ahLst/>
            <a:cxnLst/>
            <a:rect r="r" b="b" t="t" l="l"/>
            <a:pathLst>
              <a:path h="4907291" w="19689775">
                <a:moveTo>
                  <a:pt x="0" y="0"/>
                </a:moveTo>
                <a:lnTo>
                  <a:pt x="19689775" y="0"/>
                </a:lnTo>
                <a:lnTo>
                  <a:pt x="19689775" y="4907290"/>
                </a:lnTo>
                <a:lnTo>
                  <a:pt x="0" y="4907290"/>
                </a:lnTo>
                <a:lnTo>
                  <a:pt x="0" y="0"/>
                </a:lnTo>
                <a:close/>
              </a:path>
            </a:pathLst>
          </a:custGeom>
          <a:blipFill>
            <a:blip r:embed="rId2">
              <a:extLst>
                <a:ext uri="{96DAC541-7B7A-43D3-8B79-37D633B846F1}">
                  <asvg:svgBlip xmlns:asvg="http://schemas.microsoft.com/office/drawing/2016/SVG/main" r:embed="rId3"/>
                </a:ext>
              </a:extLst>
            </a:blip>
            <a:stretch>
              <a:fillRect l="0" t="-120177" r="0" b="0"/>
            </a:stretch>
          </a:blipFill>
        </p:spPr>
      </p:sp>
      <p:sp>
        <p:nvSpPr>
          <p:cNvPr name="TextBox 3" id="3"/>
          <p:cNvSpPr txBox="true"/>
          <p:nvPr/>
        </p:nvSpPr>
        <p:spPr>
          <a:xfrm rot="0">
            <a:off x="1728223" y="823838"/>
            <a:ext cx="15531077" cy="1302253"/>
          </a:xfrm>
          <a:prstGeom prst="rect">
            <a:avLst/>
          </a:prstGeom>
        </p:spPr>
        <p:txBody>
          <a:bodyPr anchor="t" rtlCol="false" tIns="0" lIns="0" bIns="0" rIns="0">
            <a:spAutoFit/>
          </a:bodyPr>
          <a:lstStyle/>
          <a:p>
            <a:pPr algn="ctr">
              <a:lnSpc>
                <a:spcPts val="9575"/>
              </a:lnSpc>
            </a:pPr>
            <a:r>
              <a:rPr lang="en-US" b="true" sz="8399">
                <a:solidFill>
                  <a:srgbClr val="3853A2"/>
                </a:solidFill>
                <a:latin typeface="Poppins Bold"/>
                <a:ea typeface="Poppins Bold"/>
                <a:cs typeface="Poppins Bold"/>
                <a:sym typeface="Poppins Bold"/>
              </a:rPr>
              <a:t> PENGERTIAN KOMPUTER</a:t>
            </a:r>
          </a:p>
        </p:txBody>
      </p:sp>
      <p:sp>
        <p:nvSpPr>
          <p:cNvPr name="TextBox 4" id="4"/>
          <p:cNvSpPr txBox="true"/>
          <p:nvPr/>
        </p:nvSpPr>
        <p:spPr>
          <a:xfrm rot="0">
            <a:off x="2884673" y="4373245"/>
            <a:ext cx="12518653" cy="1530985"/>
          </a:xfrm>
          <a:prstGeom prst="rect">
            <a:avLst/>
          </a:prstGeom>
        </p:spPr>
        <p:txBody>
          <a:bodyPr anchor="t" rtlCol="false" tIns="0" lIns="0" bIns="0" rIns="0">
            <a:spAutoFit/>
          </a:bodyPr>
          <a:lstStyle/>
          <a:p>
            <a:pPr algn="ctr">
              <a:lnSpc>
                <a:spcPts val="3920"/>
              </a:lnSpc>
            </a:pPr>
            <a:r>
              <a:rPr lang="en-US" sz="3500" spc="10">
                <a:solidFill>
                  <a:srgbClr val="FFFFFF"/>
                </a:solidFill>
                <a:latin typeface="Poppins"/>
                <a:ea typeface="Poppins"/>
                <a:cs typeface="Poppins"/>
                <a:sym typeface="Poppins"/>
              </a:rPr>
              <a:t>Komputer adalah alat elektronik yang digunakan untuk mengolah data menurut instruksi yang telah dirumuskan.</a:t>
            </a:r>
          </a:p>
        </p:txBody>
      </p:sp>
      <p:sp>
        <p:nvSpPr>
          <p:cNvPr name="TextBox 5" id="5"/>
          <p:cNvSpPr txBox="true"/>
          <p:nvPr/>
        </p:nvSpPr>
        <p:spPr>
          <a:xfrm rot="0">
            <a:off x="2671881" y="6009830"/>
            <a:ext cx="12944237" cy="1663065"/>
          </a:xfrm>
          <a:prstGeom prst="rect">
            <a:avLst/>
          </a:prstGeom>
        </p:spPr>
        <p:txBody>
          <a:bodyPr anchor="t" rtlCol="false" tIns="0" lIns="0" bIns="0" rIns="0">
            <a:spAutoFit/>
          </a:bodyPr>
          <a:lstStyle/>
          <a:p>
            <a:pPr algn="ctr">
              <a:lnSpc>
                <a:spcPts val="4305"/>
              </a:lnSpc>
            </a:pPr>
            <a:r>
              <a:rPr lang="en-US" sz="3500" spc="10">
                <a:solidFill>
                  <a:srgbClr val="FFFFFF"/>
                </a:solidFill>
                <a:latin typeface="Poppins"/>
                <a:ea typeface="Poppins"/>
                <a:cs typeface="Poppins"/>
                <a:sym typeface="Poppins"/>
              </a:rPr>
              <a:t>Dapat menyimpan, mengambil, dan memproses informasi.</a:t>
            </a:r>
          </a:p>
          <a:p>
            <a:pPr algn="ctr">
              <a:lnSpc>
                <a:spcPts val="4305"/>
              </a:lnSpc>
            </a:pPr>
          </a:p>
        </p:txBody>
      </p:sp>
      <p:sp>
        <p:nvSpPr>
          <p:cNvPr name="Freeform 6" id="6"/>
          <p:cNvSpPr/>
          <p:nvPr/>
        </p:nvSpPr>
        <p:spPr>
          <a:xfrm flipH="false" flipV="false" rot="-6273417">
            <a:off x="-478264" y="7699166"/>
            <a:ext cx="1637987" cy="2047484"/>
          </a:xfrm>
          <a:custGeom>
            <a:avLst/>
            <a:gdLst/>
            <a:ahLst/>
            <a:cxnLst/>
            <a:rect r="r" b="b" t="t" l="l"/>
            <a:pathLst>
              <a:path h="2047484" w="1637987">
                <a:moveTo>
                  <a:pt x="0" y="0"/>
                </a:moveTo>
                <a:lnTo>
                  <a:pt x="1637987" y="0"/>
                </a:lnTo>
                <a:lnTo>
                  <a:pt x="1637987" y="2047483"/>
                </a:lnTo>
                <a:lnTo>
                  <a:pt x="0" y="20474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666773">
            <a:off x="16706158" y="4946381"/>
            <a:ext cx="1979233" cy="695206"/>
          </a:xfrm>
          <a:custGeom>
            <a:avLst/>
            <a:gdLst/>
            <a:ahLst/>
            <a:cxnLst/>
            <a:rect r="r" b="b" t="t" l="l"/>
            <a:pathLst>
              <a:path h="695206" w="1979233">
                <a:moveTo>
                  <a:pt x="0" y="0"/>
                </a:moveTo>
                <a:lnTo>
                  <a:pt x="1979234" y="0"/>
                </a:lnTo>
                <a:lnTo>
                  <a:pt x="1979234" y="695206"/>
                </a:lnTo>
                <a:lnTo>
                  <a:pt x="0" y="6952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9F9F2"/>
        </a:solidFill>
      </p:bgPr>
    </p:bg>
    <p:spTree>
      <p:nvGrpSpPr>
        <p:cNvPr id="1" name=""/>
        <p:cNvGrpSpPr/>
        <p:nvPr/>
      </p:nvGrpSpPr>
      <p:grpSpPr>
        <a:xfrm>
          <a:off x="0" y="0"/>
          <a:ext cx="0" cy="0"/>
          <a:chOff x="0" y="0"/>
          <a:chExt cx="0" cy="0"/>
        </a:xfrm>
      </p:grpSpPr>
      <p:sp>
        <p:nvSpPr>
          <p:cNvPr name="Freeform 2" id="2"/>
          <p:cNvSpPr/>
          <p:nvPr/>
        </p:nvSpPr>
        <p:spPr>
          <a:xfrm flipH="false" flipV="false" rot="0">
            <a:off x="-1210987" y="-1227995"/>
            <a:ext cx="19689775" cy="4907291"/>
          </a:xfrm>
          <a:custGeom>
            <a:avLst/>
            <a:gdLst/>
            <a:ahLst/>
            <a:cxnLst/>
            <a:rect r="r" b="b" t="t" l="l"/>
            <a:pathLst>
              <a:path h="4907291" w="19689775">
                <a:moveTo>
                  <a:pt x="0" y="0"/>
                </a:moveTo>
                <a:lnTo>
                  <a:pt x="19689775" y="0"/>
                </a:lnTo>
                <a:lnTo>
                  <a:pt x="19689775" y="4907291"/>
                </a:lnTo>
                <a:lnTo>
                  <a:pt x="0" y="4907291"/>
                </a:lnTo>
                <a:lnTo>
                  <a:pt x="0" y="0"/>
                </a:lnTo>
                <a:close/>
              </a:path>
            </a:pathLst>
          </a:custGeom>
          <a:blipFill>
            <a:blip r:embed="rId2">
              <a:extLst>
                <a:ext uri="{96DAC541-7B7A-43D3-8B79-37D633B846F1}">
                  <asvg:svgBlip xmlns:asvg="http://schemas.microsoft.com/office/drawing/2016/SVG/main" r:embed="rId3"/>
                </a:ext>
              </a:extLst>
            </a:blip>
            <a:stretch>
              <a:fillRect l="0" t="-120177" r="0" b="0"/>
            </a:stretch>
          </a:blipFill>
        </p:spPr>
      </p:sp>
      <p:sp>
        <p:nvSpPr>
          <p:cNvPr name="Freeform 3" id="3"/>
          <p:cNvSpPr/>
          <p:nvPr/>
        </p:nvSpPr>
        <p:spPr>
          <a:xfrm flipH="false" flipV="false" rot="0">
            <a:off x="13281815" y="4993128"/>
            <a:ext cx="2800041" cy="1914528"/>
          </a:xfrm>
          <a:custGeom>
            <a:avLst/>
            <a:gdLst/>
            <a:ahLst/>
            <a:cxnLst/>
            <a:rect r="r" b="b" t="t" l="l"/>
            <a:pathLst>
              <a:path h="1914528" w="2800041">
                <a:moveTo>
                  <a:pt x="0" y="0"/>
                </a:moveTo>
                <a:lnTo>
                  <a:pt x="2800041" y="0"/>
                </a:lnTo>
                <a:lnTo>
                  <a:pt x="2800041" y="1914528"/>
                </a:lnTo>
                <a:lnTo>
                  <a:pt x="0" y="19145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02730" y="-686528"/>
            <a:ext cx="2928584" cy="2928584"/>
          </a:xfrm>
          <a:custGeom>
            <a:avLst/>
            <a:gdLst/>
            <a:ahLst/>
            <a:cxnLst/>
            <a:rect r="r" b="b" t="t" l="l"/>
            <a:pathLst>
              <a:path h="2928584" w="2928584">
                <a:moveTo>
                  <a:pt x="0" y="0"/>
                </a:moveTo>
                <a:lnTo>
                  <a:pt x="2928583" y="0"/>
                </a:lnTo>
                <a:lnTo>
                  <a:pt x="2928583" y="2928583"/>
                </a:lnTo>
                <a:lnTo>
                  <a:pt x="0" y="29285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16362147" y="-686528"/>
            <a:ext cx="2928584" cy="2928584"/>
          </a:xfrm>
          <a:custGeom>
            <a:avLst/>
            <a:gdLst/>
            <a:ahLst/>
            <a:cxnLst/>
            <a:rect r="r" b="b" t="t" l="l"/>
            <a:pathLst>
              <a:path h="2928584" w="2928584">
                <a:moveTo>
                  <a:pt x="2928583" y="0"/>
                </a:moveTo>
                <a:lnTo>
                  <a:pt x="0" y="0"/>
                </a:lnTo>
                <a:lnTo>
                  <a:pt x="0" y="2928583"/>
                </a:lnTo>
                <a:lnTo>
                  <a:pt x="2928583" y="2928583"/>
                </a:lnTo>
                <a:lnTo>
                  <a:pt x="292858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381917" y="4618336"/>
            <a:ext cx="1524167" cy="3102630"/>
          </a:xfrm>
          <a:custGeom>
            <a:avLst/>
            <a:gdLst/>
            <a:ahLst/>
            <a:cxnLst/>
            <a:rect r="r" b="b" t="t" l="l"/>
            <a:pathLst>
              <a:path h="3102630" w="1524167">
                <a:moveTo>
                  <a:pt x="0" y="0"/>
                </a:moveTo>
                <a:lnTo>
                  <a:pt x="1524166" y="0"/>
                </a:lnTo>
                <a:lnTo>
                  <a:pt x="1524166" y="3102630"/>
                </a:lnTo>
                <a:lnTo>
                  <a:pt x="0" y="31026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643724" y="4794393"/>
            <a:ext cx="1660256" cy="3213399"/>
          </a:xfrm>
          <a:custGeom>
            <a:avLst/>
            <a:gdLst/>
            <a:ahLst/>
            <a:cxnLst/>
            <a:rect r="r" b="b" t="t" l="l"/>
            <a:pathLst>
              <a:path h="3213399" w="1660256">
                <a:moveTo>
                  <a:pt x="0" y="0"/>
                </a:moveTo>
                <a:lnTo>
                  <a:pt x="1660256" y="0"/>
                </a:lnTo>
                <a:lnTo>
                  <a:pt x="1660256" y="3213399"/>
                </a:lnTo>
                <a:lnTo>
                  <a:pt x="0" y="32133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932265" y="473072"/>
            <a:ext cx="14423469" cy="1768983"/>
          </a:xfrm>
          <a:prstGeom prst="rect">
            <a:avLst/>
          </a:prstGeom>
        </p:spPr>
        <p:txBody>
          <a:bodyPr anchor="t" rtlCol="false" tIns="0" lIns="0" bIns="0" rIns="0">
            <a:spAutoFit/>
          </a:bodyPr>
          <a:lstStyle/>
          <a:p>
            <a:pPr algn="ctr">
              <a:lnSpc>
                <a:spcPts val="6725"/>
              </a:lnSpc>
            </a:pPr>
            <a:r>
              <a:rPr lang="en-US" b="true" sz="5899">
                <a:solidFill>
                  <a:srgbClr val="FFFFFF"/>
                </a:solidFill>
                <a:latin typeface="Poppins Bold"/>
                <a:ea typeface="Poppins Bold"/>
                <a:cs typeface="Poppins Bold"/>
                <a:sym typeface="Poppins Bold"/>
              </a:rPr>
              <a:t> KOMPUTER GENERASI PERTAMA (1940–1956)</a:t>
            </a:r>
          </a:p>
        </p:txBody>
      </p:sp>
      <p:sp>
        <p:nvSpPr>
          <p:cNvPr name="TextBox 9" id="9"/>
          <p:cNvSpPr txBox="true"/>
          <p:nvPr/>
        </p:nvSpPr>
        <p:spPr>
          <a:xfrm rot="0">
            <a:off x="1262028" y="8545449"/>
            <a:ext cx="4889372" cy="665226"/>
          </a:xfrm>
          <a:prstGeom prst="rect">
            <a:avLst/>
          </a:prstGeom>
        </p:spPr>
        <p:txBody>
          <a:bodyPr anchor="t" rtlCol="false" tIns="0" lIns="0" bIns="0" rIns="0">
            <a:spAutoFit/>
          </a:bodyPr>
          <a:lstStyle/>
          <a:p>
            <a:pPr algn="ctr">
              <a:lnSpc>
                <a:spcPts val="2622"/>
              </a:lnSpc>
            </a:pPr>
            <a:r>
              <a:rPr lang="en-US" sz="2300" spc="6">
                <a:solidFill>
                  <a:srgbClr val="2B4284"/>
                </a:solidFill>
                <a:latin typeface="Poppins"/>
                <a:ea typeface="Poppins"/>
                <a:cs typeface="Poppins"/>
                <a:sym typeface="Poppins"/>
              </a:rPr>
              <a:t>Menggunakan tabung vakum untuk memproses data.</a:t>
            </a:r>
          </a:p>
        </p:txBody>
      </p:sp>
      <p:sp>
        <p:nvSpPr>
          <p:cNvPr name="TextBox 10" id="10"/>
          <p:cNvSpPr txBox="true"/>
          <p:nvPr/>
        </p:nvSpPr>
        <p:spPr>
          <a:xfrm rot="0">
            <a:off x="6699314" y="8869336"/>
            <a:ext cx="4889372" cy="665226"/>
          </a:xfrm>
          <a:prstGeom prst="rect">
            <a:avLst/>
          </a:prstGeom>
        </p:spPr>
        <p:txBody>
          <a:bodyPr anchor="t" rtlCol="false" tIns="0" lIns="0" bIns="0" rIns="0">
            <a:spAutoFit/>
          </a:bodyPr>
          <a:lstStyle/>
          <a:p>
            <a:pPr algn="ctr">
              <a:lnSpc>
                <a:spcPts val="2622"/>
              </a:lnSpc>
            </a:pPr>
            <a:r>
              <a:rPr lang="en-US" sz="2300" spc="6">
                <a:solidFill>
                  <a:srgbClr val="2B4284"/>
                </a:solidFill>
                <a:latin typeface="Poppins"/>
                <a:ea typeface="Poppins"/>
                <a:cs typeface="Poppins"/>
                <a:sym typeface="Poppins"/>
              </a:rPr>
              <a:t>Ukuran sangat besar dan cepat panas.</a:t>
            </a:r>
          </a:p>
        </p:txBody>
      </p:sp>
      <p:sp>
        <p:nvSpPr>
          <p:cNvPr name="TextBox 11" id="11"/>
          <p:cNvSpPr txBox="true"/>
          <p:nvPr/>
        </p:nvSpPr>
        <p:spPr>
          <a:xfrm rot="0">
            <a:off x="12136600" y="8545486"/>
            <a:ext cx="4889372" cy="989076"/>
          </a:xfrm>
          <a:prstGeom prst="rect">
            <a:avLst/>
          </a:prstGeom>
        </p:spPr>
        <p:txBody>
          <a:bodyPr anchor="t" rtlCol="false" tIns="0" lIns="0" bIns="0" rIns="0">
            <a:spAutoFit/>
          </a:bodyPr>
          <a:lstStyle/>
          <a:p>
            <a:pPr algn="ctr">
              <a:lnSpc>
                <a:spcPts val="2622"/>
              </a:lnSpc>
            </a:pPr>
            <a:r>
              <a:rPr lang="en-US" sz="2300" spc="6">
                <a:solidFill>
                  <a:srgbClr val="2B4284"/>
                </a:solidFill>
                <a:latin typeface="Poppins"/>
                <a:ea typeface="Poppins"/>
                <a:cs typeface="Poppins"/>
                <a:sym typeface="Poppins"/>
              </a:rPr>
              <a:t>Contoh: ENIAC (Electronic Numerical Integrator and Computer).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9F9F2"/>
        </a:solidFill>
      </p:bgPr>
    </p:bg>
    <p:spTree>
      <p:nvGrpSpPr>
        <p:cNvPr id="1" name=""/>
        <p:cNvGrpSpPr/>
        <p:nvPr/>
      </p:nvGrpSpPr>
      <p:grpSpPr>
        <a:xfrm>
          <a:off x="0" y="0"/>
          <a:ext cx="0" cy="0"/>
          <a:chOff x="0" y="0"/>
          <a:chExt cx="0" cy="0"/>
        </a:xfrm>
      </p:grpSpPr>
      <p:sp>
        <p:nvSpPr>
          <p:cNvPr name="Freeform 2" id="2"/>
          <p:cNvSpPr/>
          <p:nvPr/>
        </p:nvSpPr>
        <p:spPr>
          <a:xfrm flipH="false" flipV="false" rot="-5276509">
            <a:off x="-7557684" y="-2636480"/>
            <a:ext cx="19689775" cy="10804764"/>
          </a:xfrm>
          <a:custGeom>
            <a:avLst/>
            <a:gdLst/>
            <a:ahLst/>
            <a:cxnLst/>
            <a:rect r="r" b="b" t="t" l="l"/>
            <a:pathLst>
              <a:path h="10804764" w="19689775">
                <a:moveTo>
                  <a:pt x="0" y="0"/>
                </a:moveTo>
                <a:lnTo>
                  <a:pt x="19689775" y="0"/>
                </a:lnTo>
                <a:lnTo>
                  <a:pt x="19689775" y="10804764"/>
                </a:lnTo>
                <a:lnTo>
                  <a:pt x="0" y="10804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616091">
            <a:off x="-293793" y="8471069"/>
            <a:ext cx="2644985" cy="2644985"/>
          </a:xfrm>
          <a:custGeom>
            <a:avLst/>
            <a:gdLst/>
            <a:ahLst/>
            <a:cxnLst/>
            <a:rect r="r" b="b" t="t" l="l"/>
            <a:pathLst>
              <a:path h="2644985" w="2644985">
                <a:moveTo>
                  <a:pt x="0" y="0"/>
                </a:moveTo>
                <a:lnTo>
                  <a:pt x="2644986" y="0"/>
                </a:lnTo>
                <a:lnTo>
                  <a:pt x="2644986" y="2644985"/>
                </a:lnTo>
                <a:lnTo>
                  <a:pt x="0" y="26449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2538083"/>
            <a:ext cx="4860130" cy="455637"/>
          </a:xfrm>
          <a:custGeom>
            <a:avLst/>
            <a:gdLst/>
            <a:ahLst/>
            <a:cxnLst/>
            <a:rect r="r" b="b" t="t" l="l"/>
            <a:pathLst>
              <a:path h="455637" w="4860130">
                <a:moveTo>
                  <a:pt x="0" y="0"/>
                </a:moveTo>
                <a:lnTo>
                  <a:pt x="4860130" y="0"/>
                </a:lnTo>
                <a:lnTo>
                  <a:pt x="4860130" y="455637"/>
                </a:lnTo>
                <a:lnTo>
                  <a:pt x="0" y="4556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8039671" y="1774792"/>
            <a:ext cx="9219629" cy="2406764"/>
            <a:chOff x="0" y="0"/>
            <a:chExt cx="2428215" cy="633880"/>
          </a:xfrm>
        </p:grpSpPr>
        <p:sp>
          <p:nvSpPr>
            <p:cNvPr name="Freeform 6" id="6"/>
            <p:cNvSpPr/>
            <p:nvPr/>
          </p:nvSpPr>
          <p:spPr>
            <a:xfrm flipH="false" flipV="false" rot="0">
              <a:off x="0" y="0"/>
              <a:ext cx="2428215" cy="633880"/>
            </a:xfrm>
            <a:custGeom>
              <a:avLst/>
              <a:gdLst/>
              <a:ahLst/>
              <a:cxnLst/>
              <a:rect r="r" b="b" t="t" l="l"/>
              <a:pathLst>
                <a:path h="633880" w="2428215">
                  <a:moveTo>
                    <a:pt x="42826" y="0"/>
                  </a:moveTo>
                  <a:lnTo>
                    <a:pt x="2385389" y="0"/>
                  </a:lnTo>
                  <a:cubicBezTo>
                    <a:pt x="2409041" y="0"/>
                    <a:pt x="2428215" y="19174"/>
                    <a:pt x="2428215" y="42826"/>
                  </a:cubicBezTo>
                  <a:lnTo>
                    <a:pt x="2428215" y="591054"/>
                  </a:lnTo>
                  <a:cubicBezTo>
                    <a:pt x="2428215" y="602412"/>
                    <a:pt x="2423703" y="613305"/>
                    <a:pt x="2415672" y="621337"/>
                  </a:cubicBezTo>
                  <a:cubicBezTo>
                    <a:pt x="2407640" y="629368"/>
                    <a:pt x="2396748" y="633880"/>
                    <a:pt x="2385389" y="633880"/>
                  </a:cubicBezTo>
                  <a:lnTo>
                    <a:pt x="42826" y="633880"/>
                  </a:lnTo>
                  <a:cubicBezTo>
                    <a:pt x="19174" y="633880"/>
                    <a:pt x="0" y="614706"/>
                    <a:pt x="0" y="591054"/>
                  </a:cubicBezTo>
                  <a:lnTo>
                    <a:pt x="0" y="42826"/>
                  </a:lnTo>
                  <a:cubicBezTo>
                    <a:pt x="0" y="31468"/>
                    <a:pt x="4512" y="20575"/>
                    <a:pt x="12543" y="12543"/>
                  </a:cubicBezTo>
                  <a:cubicBezTo>
                    <a:pt x="20575" y="4512"/>
                    <a:pt x="31468" y="0"/>
                    <a:pt x="42826" y="0"/>
                  </a:cubicBezTo>
                  <a:close/>
                </a:path>
              </a:pathLst>
            </a:custGeom>
            <a:solidFill>
              <a:srgbClr val="3853A2"/>
            </a:solidFill>
          </p:spPr>
        </p:sp>
        <p:sp>
          <p:nvSpPr>
            <p:cNvPr name="TextBox 7" id="7"/>
            <p:cNvSpPr txBox="true"/>
            <p:nvPr/>
          </p:nvSpPr>
          <p:spPr>
            <a:xfrm>
              <a:off x="0" y="0"/>
              <a:ext cx="2428215" cy="633880"/>
            </a:xfrm>
            <a:prstGeom prst="rect">
              <a:avLst/>
            </a:prstGeom>
          </p:spPr>
          <p:txBody>
            <a:bodyPr anchor="ctr" rtlCol="false" tIns="50800" lIns="50800" bIns="50800" rIns="50800"/>
            <a:lstStyle/>
            <a:p>
              <a:pPr algn="ctr">
                <a:lnSpc>
                  <a:spcPts val="2622"/>
                </a:lnSpc>
              </a:pPr>
            </a:p>
          </p:txBody>
        </p:sp>
      </p:grpSp>
      <p:sp>
        <p:nvSpPr>
          <p:cNvPr name="Freeform 8" id="8"/>
          <p:cNvSpPr/>
          <p:nvPr/>
        </p:nvSpPr>
        <p:spPr>
          <a:xfrm flipH="false" flipV="false" rot="0">
            <a:off x="7718021" y="6296113"/>
            <a:ext cx="2070029" cy="1635323"/>
          </a:xfrm>
          <a:custGeom>
            <a:avLst/>
            <a:gdLst/>
            <a:ahLst/>
            <a:cxnLst/>
            <a:rect r="r" b="b" t="t" l="l"/>
            <a:pathLst>
              <a:path h="1635323" w="2070029">
                <a:moveTo>
                  <a:pt x="0" y="0"/>
                </a:moveTo>
                <a:lnTo>
                  <a:pt x="2070028" y="0"/>
                </a:lnTo>
                <a:lnTo>
                  <a:pt x="2070028" y="1635323"/>
                </a:lnTo>
                <a:lnTo>
                  <a:pt x="0" y="1635323"/>
                </a:lnTo>
                <a:lnTo>
                  <a:pt x="0" y="0"/>
                </a:lnTo>
                <a:close/>
              </a:path>
            </a:pathLst>
          </a:custGeom>
          <a:blipFill>
            <a:blip r:embed="rId8"/>
            <a:stretch>
              <a:fillRect l="0" t="0" r="0" b="0"/>
            </a:stretch>
          </a:blipFill>
        </p:spPr>
      </p:sp>
      <p:sp>
        <p:nvSpPr>
          <p:cNvPr name="Freeform 9" id="9"/>
          <p:cNvSpPr/>
          <p:nvPr/>
        </p:nvSpPr>
        <p:spPr>
          <a:xfrm flipH="false" flipV="false" rot="0">
            <a:off x="9971148" y="6394198"/>
            <a:ext cx="2026014" cy="1537238"/>
          </a:xfrm>
          <a:custGeom>
            <a:avLst/>
            <a:gdLst/>
            <a:ahLst/>
            <a:cxnLst/>
            <a:rect r="r" b="b" t="t" l="l"/>
            <a:pathLst>
              <a:path h="1537238" w="2026014">
                <a:moveTo>
                  <a:pt x="0" y="0"/>
                </a:moveTo>
                <a:lnTo>
                  <a:pt x="2026014" y="0"/>
                </a:lnTo>
                <a:lnTo>
                  <a:pt x="2026014" y="1537238"/>
                </a:lnTo>
                <a:lnTo>
                  <a:pt x="0" y="15372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2647806" y="6695996"/>
            <a:ext cx="1733951" cy="1235440"/>
          </a:xfrm>
          <a:custGeom>
            <a:avLst/>
            <a:gdLst/>
            <a:ahLst/>
            <a:cxnLst/>
            <a:rect r="r" b="b" t="t" l="l"/>
            <a:pathLst>
              <a:path h="1235440" w="1733951">
                <a:moveTo>
                  <a:pt x="0" y="0"/>
                </a:moveTo>
                <a:lnTo>
                  <a:pt x="1733951" y="0"/>
                </a:lnTo>
                <a:lnTo>
                  <a:pt x="1733951" y="1235440"/>
                </a:lnTo>
                <a:lnTo>
                  <a:pt x="0" y="1235440"/>
                </a:lnTo>
                <a:lnTo>
                  <a:pt x="0" y="0"/>
                </a:lnTo>
                <a:close/>
              </a:path>
            </a:pathLst>
          </a:custGeom>
          <a:blipFill>
            <a:blip r:embed="rId11"/>
            <a:stretch>
              <a:fillRect l="0" t="0" r="0" b="0"/>
            </a:stretch>
          </a:blipFill>
        </p:spPr>
      </p:sp>
      <p:sp>
        <p:nvSpPr>
          <p:cNvPr name="Freeform 11" id="11"/>
          <p:cNvSpPr/>
          <p:nvPr/>
        </p:nvSpPr>
        <p:spPr>
          <a:xfrm flipH="false" flipV="false" rot="0">
            <a:off x="15029457" y="5931889"/>
            <a:ext cx="1928812" cy="2057400"/>
          </a:xfrm>
          <a:custGeom>
            <a:avLst/>
            <a:gdLst/>
            <a:ahLst/>
            <a:cxnLst/>
            <a:rect r="r" b="b" t="t" l="l"/>
            <a:pathLst>
              <a:path h="2057400" w="1928812">
                <a:moveTo>
                  <a:pt x="0" y="0"/>
                </a:moveTo>
                <a:lnTo>
                  <a:pt x="1928812" y="0"/>
                </a:lnTo>
                <a:lnTo>
                  <a:pt x="1928812"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263608" y="3270217"/>
            <a:ext cx="6149580" cy="1339877"/>
          </a:xfrm>
          <a:prstGeom prst="rect">
            <a:avLst/>
          </a:prstGeom>
        </p:spPr>
        <p:txBody>
          <a:bodyPr anchor="t" rtlCol="false" tIns="0" lIns="0" bIns="0" rIns="0">
            <a:spAutoFit/>
          </a:bodyPr>
          <a:lstStyle/>
          <a:p>
            <a:pPr algn="l">
              <a:lnSpc>
                <a:spcPts val="5173"/>
              </a:lnSpc>
            </a:pPr>
            <a:r>
              <a:rPr lang="en-US" b="true" sz="4240">
                <a:solidFill>
                  <a:srgbClr val="FFFFFF"/>
                </a:solidFill>
                <a:latin typeface="Poppins Bold"/>
                <a:ea typeface="Poppins Bold"/>
                <a:cs typeface="Poppins Bold"/>
                <a:sym typeface="Poppins Bold"/>
              </a:rPr>
              <a:t>KOMPUTER GENERASI PERTAMA (1940–1956)</a:t>
            </a:r>
          </a:p>
        </p:txBody>
      </p:sp>
      <p:sp>
        <p:nvSpPr>
          <p:cNvPr name="TextBox 13" id="13"/>
          <p:cNvSpPr txBox="true"/>
          <p:nvPr/>
        </p:nvSpPr>
        <p:spPr>
          <a:xfrm rot="0">
            <a:off x="8039671" y="2115515"/>
            <a:ext cx="8951932" cy="1746885"/>
          </a:xfrm>
          <a:prstGeom prst="rect">
            <a:avLst/>
          </a:prstGeom>
        </p:spPr>
        <p:txBody>
          <a:bodyPr anchor="t" rtlCol="false" tIns="0" lIns="0" bIns="0" rIns="0">
            <a:spAutoFit/>
          </a:bodyPr>
          <a:lstStyle/>
          <a:p>
            <a:pPr algn="ctr">
              <a:lnSpc>
                <a:spcPts val="3419"/>
              </a:lnSpc>
              <a:spcBef>
                <a:spcPct val="0"/>
              </a:spcBef>
            </a:pPr>
            <a:r>
              <a:rPr lang="en-US" sz="3000" spc="9">
                <a:solidFill>
                  <a:srgbClr val="FFFFFF"/>
                </a:solidFill>
                <a:latin typeface="Poppins"/>
                <a:ea typeface="Poppins"/>
                <a:cs typeface="Poppins"/>
                <a:sym typeface="Poppins"/>
              </a:rPr>
              <a:t>Sebelum komputer elektronik ditemukan, manusia sudah melakukan komputasi (perhitungan) menggunakan alat bantu sederhana.</a:t>
            </a:r>
          </a:p>
        </p:txBody>
      </p:sp>
      <p:sp>
        <p:nvSpPr>
          <p:cNvPr name="TextBox 14" id="14"/>
          <p:cNvSpPr txBox="true"/>
          <p:nvPr/>
        </p:nvSpPr>
        <p:spPr>
          <a:xfrm rot="0">
            <a:off x="7745302" y="8108277"/>
            <a:ext cx="1682147" cy="505552"/>
          </a:xfrm>
          <a:prstGeom prst="rect">
            <a:avLst/>
          </a:prstGeom>
        </p:spPr>
        <p:txBody>
          <a:bodyPr anchor="t" rtlCol="false" tIns="0" lIns="0" bIns="0" rIns="0">
            <a:spAutoFit/>
          </a:bodyPr>
          <a:lstStyle/>
          <a:p>
            <a:pPr algn="ctr">
              <a:lnSpc>
                <a:spcPts val="4122"/>
              </a:lnSpc>
            </a:pPr>
            <a:r>
              <a:rPr lang="en-US" sz="2944" b="true">
                <a:solidFill>
                  <a:srgbClr val="000000"/>
                </a:solidFill>
                <a:latin typeface="Open Sans Bold"/>
                <a:ea typeface="Open Sans Bold"/>
                <a:cs typeface="Open Sans Bold"/>
                <a:sym typeface="Open Sans Bold"/>
              </a:rPr>
              <a:t>A</a:t>
            </a:r>
            <a:r>
              <a:rPr lang="en-US" b="true" sz="2944">
                <a:solidFill>
                  <a:srgbClr val="000000"/>
                </a:solidFill>
                <a:latin typeface="Open Sans Bold"/>
                <a:ea typeface="Open Sans Bold"/>
                <a:cs typeface="Open Sans Bold"/>
                <a:sym typeface="Open Sans Bold"/>
              </a:rPr>
              <a:t>bakus</a:t>
            </a:r>
          </a:p>
        </p:txBody>
      </p:sp>
      <p:sp>
        <p:nvSpPr>
          <p:cNvPr name="TextBox 15" id="15"/>
          <p:cNvSpPr txBox="true"/>
          <p:nvPr/>
        </p:nvSpPr>
        <p:spPr>
          <a:xfrm rot="0">
            <a:off x="9788049" y="8088577"/>
            <a:ext cx="2392211" cy="525252"/>
          </a:xfrm>
          <a:prstGeom prst="rect">
            <a:avLst/>
          </a:prstGeom>
        </p:spPr>
        <p:txBody>
          <a:bodyPr anchor="t" rtlCol="false" tIns="0" lIns="0" bIns="0" rIns="0">
            <a:spAutoFit/>
          </a:bodyPr>
          <a:lstStyle/>
          <a:p>
            <a:pPr algn="ctr">
              <a:lnSpc>
                <a:spcPts val="4303"/>
              </a:lnSpc>
            </a:pPr>
            <a:r>
              <a:rPr lang="en-US" sz="3073" b="true">
                <a:solidFill>
                  <a:srgbClr val="000000"/>
                </a:solidFill>
                <a:latin typeface="Open Sans Bold"/>
                <a:ea typeface="Open Sans Bold"/>
                <a:cs typeface="Open Sans Bold"/>
                <a:sym typeface="Open Sans Bold"/>
              </a:rPr>
              <a:t>P</a:t>
            </a:r>
            <a:r>
              <a:rPr lang="en-US" b="true" sz="3073">
                <a:solidFill>
                  <a:srgbClr val="000000"/>
                </a:solidFill>
                <a:latin typeface="Open Sans Bold"/>
                <a:ea typeface="Open Sans Bold"/>
                <a:cs typeface="Open Sans Bold"/>
                <a:sym typeface="Open Sans Bold"/>
              </a:rPr>
              <a:t>ascaline</a:t>
            </a:r>
          </a:p>
        </p:txBody>
      </p:sp>
      <p:sp>
        <p:nvSpPr>
          <p:cNvPr name="TextBox 16" id="16"/>
          <p:cNvSpPr txBox="true"/>
          <p:nvPr/>
        </p:nvSpPr>
        <p:spPr>
          <a:xfrm rot="0">
            <a:off x="12538114" y="8098102"/>
            <a:ext cx="1843642" cy="829318"/>
          </a:xfrm>
          <a:prstGeom prst="rect">
            <a:avLst/>
          </a:prstGeom>
        </p:spPr>
        <p:txBody>
          <a:bodyPr anchor="t" rtlCol="false" tIns="0" lIns="0" bIns="0" rIns="0">
            <a:spAutoFit/>
          </a:bodyPr>
          <a:lstStyle/>
          <a:p>
            <a:pPr algn="ctr">
              <a:lnSpc>
                <a:spcPts val="3316"/>
              </a:lnSpc>
            </a:pPr>
            <a:r>
              <a:rPr lang="en-US" sz="2369" b="true">
                <a:solidFill>
                  <a:srgbClr val="000000"/>
                </a:solidFill>
                <a:latin typeface="Open Sans Bold"/>
                <a:ea typeface="Open Sans Bold"/>
                <a:cs typeface="Open Sans Bold"/>
                <a:sym typeface="Open Sans Bold"/>
              </a:rPr>
              <a:t>Me</a:t>
            </a:r>
            <a:r>
              <a:rPr lang="en-US" b="true" sz="2369">
                <a:solidFill>
                  <a:srgbClr val="000000"/>
                </a:solidFill>
                <a:latin typeface="Open Sans Bold"/>
                <a:ea typeface="Open Sans Bold"/>
                <a:cs typeface="Open Sans Bold"/>
                <a:sym typeface="Open Sans Bold"/>
              </a:rPr>
              <a:t>sin Analitik</a:t>
            </a:r>
          </a:p>
        </p:txBody>
      </p:sp>
      <p:sp>
        <p:nvSpPr>
          <p:cNvPr name="TextBox 17" id="17"/>
          <p:cNvSpPr txBox="true"/>
          <p:nvPr/>
        </p:nvSpPr>
        <p:spPr>
          <a:xfrm rot="0">
            <a:off x="15114627" y="8098102"/>
            <a:ext cx="1843642" cy="829318"/>
          </a:xfrm>
          <a:prstGeom prst="rect">
            <a:avLst/>
          </a:prstGeom>
        </p:spPr>
        <p:txBody>
          <a:bodyPr anchor="t" rtlCol="false" tIns="0" lIns="0" bIns="0" rIns="0">
            <a:spAutoFit/>
          </a:bodyPr>
          <a:lstStyle/>
          <a:p>
            <a:pPr algn="ctr">
              <a:lnSpc>
                <a:spcPts val="3316"/>
              </a:lnSpc>
            </a:pPr>
            <a:r>
              <a:rPr lang="en-US" sz="2369" b="true">
                <a:solidFill>
                  <a:srgbClr val="000000"/>
                </a:solidFill>
                <a:latin typeface="Open Sans Bold"/>
                <a:ea typeface="Open Sans Bold"/>
                <a:cs typeface="Open Sans Bold"/>
                <a:sym typeface="Open Sans Bold"/>
              </a:rPr>
              <a:t>Kartu</a:t>
            </a:r>
            <a:r>
              <a:rPr lang="en-US" b="true" sz="2369">
                <a:solidFill>
                  <a:srgbClr val="000000"/>
                </a:solidFill>
                <a:latin typeface="Open Sans Bold"/>
                <a:ea typeface="Open Sans Bold"/>
                <a:cs typeface="Open Sans Bold"/>
                <a:sym typeface="Open Sans Bold"/>
              </a:rPr>
              <a:t> Punched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9F9F2"/>
        </a:solidFill>
      </p:bgPr>
    </p:bg>
    <p:spTree>
      <p:nvGrpSpPr>
        <p:cNvPr id="1" name=""/>
        <p:cNvGrpSpPr/>
        <p:nvPr/>
      </p:nvGrpSpPr>
      <p:grpSpPr>
        <a:xfrm>
          <a:off x="0" y="0"/>
          <a:ext cx="0" cy="0"/>
          <a:chOff x="0" y="0"/>
          <a:chExt cx="0" cy="0"/>
        </a:xfrm>
      </p:grpSpPr>
      <p:sp>
        <p:nvSpPr>
          <p:cNvPr name="Freeform 2" id="2"/>
          <p:cNvSpPr/>
          <p:nvPr/>
        </p:nvSpPr>
        <p:spPr>
          <a:xfrm flipH="false" flipV="false" rot="0">
            <a:off x="-993533" y="-1544862"/>
            <a:ext cx="19689775" cy="4907291"/>
          </a:xfrm>
          <a:custGeom>
            <a:avLst/>
            <a:gdLst/>
            <a:ahLst/>
            <a:cxnLst/>
            <a:rect r="r" b="b" t="t" l="l"/>
            <a:pathLst>
              <a:path h="4907291" w="19689775">
                <a:moveTo>
                  <a:pt x="0" y="0"/>
                </a:moveTo>
                <a:lnTo>
                  <a:pt x="19689776" y="0"/>
                </a:lnTo>
                <a:lnTo>
                  <a:pt x="19689776" y="4907290"/>
                </a:lnTo>
                <a:lnTo>
                  <a:pt x="0" y="4907290"/>
                </a:lnTo>
                <a:lnTo>
                  <a:pt x="0" y="0"/>
                </a:lnTo>
                <a:close/>
              </a:path>
            </a:pathLst>
          </a:custGeom>
          <a:blipFill>
            <a:blip r:embed="rId2">
              <a:extLst>
                <a:ext uri="{96DAC541-7B7A-43D3-8B79-37D633B846F1}">
                  <asvg:svgBlip xmlns:asvg="http://schemas.microsoft.com/office/drawing/2016/SVG/main" r:embed="rId3"/>
                </a:ext>
              </a:extLst>
            </a:blip>
            <a:stretch>
              <a:fillRect l="0" t="-120177" r="0" b="0"/>
            </a:stretch>
          </a:blipFill>
        </p:spPr>
      </p:sp>
      <p:sp>
        <p:nvSpPr>
          <p:cNvPr name="Freeform 3" id="3"/>
          <p:cNvSpPr/>
          <p:nvPr/>
        </p:nvSpPr>
        <p:spPr>
          <a:xfrm flipH="false" flipV="false" rot="0">
            <a:off x="2012478" y="4064661"/>
            <a:ext cx="3431732" cy="2998475"/>
          </a:xfrm>
          <a:custGeom>
            <a:avLst/>
            <a:gdLst/>
            <a:ahLst/>
            <a:cxnLst/>
            <a:rect r="r" b="b" t="t" l="l"/>
            <a:pathLst>
              <a:path h="2998475" w="3431732">
                <a:moveTo>
                  <a:pt x="0" y="0"/>
                </a:moveTo>
                <a:lnTo>
                  <a:pt x="3431732" y="0"/>
                </a:lnTo>
                <a:lnTo>
                  <a:pt x="3431732" y="2998475"/>
                </a:lnTo>
                <a:lnTo>
                  <a:pt x="0" y="29984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548278" y="4445991"/>
            <a:ext cx="3196513" cy="2617145"/>
          </a:xfrm>
          <a:custGeom>
            <a:avLst/>
            <a:gdLst/>
            <a:ahLst/>
            <a:cxnLst/>
            <a:rect r="r" b="b" t="t" l="l"/>
            <a:pathLst>
              <a:path h="2617145" w="3196513">
                <a:moveTo>
                  <a:pt x="0" y="0"/>
                </a:moveTo>
                <a:lnTo>
                  <a:pt x="3196513" y="0"/>
                </a:lnTo>
                <a:lnTo>
                  <a:pt x="3196513" y="2617145"/>
                </a:lnTo>
                <a:lnTo>
                  <a:pt x="0" y="26171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471742" y="5027475"/>
            <a:ext cx="1349585" cy="727089"/>
          </a:xfrm>
          <a:custGeom>
            <a:avLst/>
            <a:gdLst/>
            <a:ahLst/>
            <a:cxnLst/>
            <a:rect r="r" b="b" t="t" l="l"/>
            <a:pathLst>
              <a:path h="727089" w="1349585">
                <a:moveTo>
                  <a:pt x="0" y="0"/>
                </a:moveTo>
                <a:lnTo>
                  <a:pt x="1349585" y="0"/>
                </a:lnTo>
                <a:lnTo>
                  <a:pt x="1349585" y="727089"/>
                </a:lnTo>
                <a:lnTo>
                  <a:pt x="0" y="7270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966186" y="4350958"/>
            <a:ext cx="3132188" cy="2670190"/>
          </a:xfrm>
          <a:custGeom>
            <a:avLst/>
            <a:gdLst/>
            <a:ahLst/>
            <a:cxnLst/>
            <a:rect r="r" b="b" t="t" l="l"/>
            <a:pathLst>
              <a:path h="2670190" w="3132188">
                <a:moveTo>
                  <a:pt x="0" y="0"/>
                </a:moveTo>
                <a:lnTo>
                  <a:pt x="3132187" y="0"/>
                </a:lnTo>
                <a:lnTo>
                  <a:pt x="3132187" y="2670189"/>
                </a:lnTo>
                <a:lnTo>
                  <a:pt x="0" y="26701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1077978" y="1000088"/>
            <a:ext cx="16132044" cy="941070"/>
          </a:xfrm>
          <a:prstGeom prst="rect">
            <a:avLst/>
          </a:prstGeom>
        </p:spPr>
        <p:txBody>
          <a:bodyPr anchor="t" rtlCol="false" tIns="0" lIns="0" bIns="0" rIns="0">
            <a:spAutoFit/>
          </a:bodyPr>
          <a:lstStyle/>
          <a:p>
            <a:pPr algn="ctr">
              <a:lnSpc>
                <a:spcPts val="6839"/>
              </a:lnSpc>
            </a:pPr>
            <a:r>
              <a:rPr lang="en-US" b="true" sz="5999">
                <a:solidFill>
                  <a:srgbClr val="FFFFFF"/>
                </a:solidFill>
                <a:latin typeface="Poppins Bold"/>
                <a:ea typeface="Poppins Bold"/>
                <a:cs typeface="Poppins Bold"/>
                <a:sym typeface="Poppins Bold"/>
              </a:rPr>
              <a:t> KOMPUTER GENERASI KEDUA (1956–1963)</a:t>
            </a:r>
          </a:p>
        </p:txBody>
      </p:sp>
      <p:sp>
        <p:nvSpPr>
          <p:cNvPr name="TextBox 8" id="8"/>
          <p:cNvSpPr txBox="true"/>
          <p:nvPr/>
        </p:nvSpPr>
        <p:spPr>
          <a:xfrm rot="0">
            <a:off x="1028700" y="8232856"/>
            <a:ext cx="5504582" cy="382805"/>
          </a:xfrm>
          <a:prstGeom prst="rect">
            <a:avLst/>
          </a:prstGeom>
        </p:spPr>
        <p:txBody>
          <a:bodyPr anchor="t" rtlCol="false" tIns="0" lIns="0" bIns="0" rIns="0">
            <a:spAutoFit/>
          </a:bodyPr>
          <a:lstStyle/>
          <a:p>
            <a:pPr algn="ctr">
              <a:lnSpc>
                <a:spcPts val="2867"/>
              </a:lnSpc>
            </a:pPr>
            <a:r>
              <a:rPr lang="en-US" sz="2514" spc="7">
                <a:solidFill>
                  <a:srgbClr val="2B4284"/>
                </a:solidFill>
                <a:latin typeface="Poppins"/>
                <a:ea typeface="Poppins"/>
                <a:cs typeface="Poppins"/>
                <a:sym typeface="Poppins"/>
              </a:rPr>
              <a:t>Menggunakan transistor.</a:t>
            </a:r>
          </a:p>
        </p:txBody>
      </p:sp>
      <p:sp>
        <p:nvSpPr>
          <p:cNvPr name="TextBox 9" id="9"/>
          <p:cNvSpPr txBox="true"/>
          <p:nvPr/>
        </p:nvSpPr>
        <p:spPr>
          <a:xfrm rot="0">
            <a:off x="6626945" y="7934483"/>
            <a:ext cx="5034111" cy="989076"/>
          </a:xfrm>
          <a:prstGeom prst="rect">
            <a:avLst/>
          </a:prstGeom>
        </p:spPr>
        <p:txBody>
          <a:bodyPr anchor="t" rtlCol="false" tIns="0" lIns="0" bIns="0" rIns="0">
            <a:spAutoFit/>
          </a:bodyPr>
          <a:lstStyle/>
          <a:p>
            <a:pPr algn="ctr">
              <a:lnSpc>
                <a:spcPts val="2622"/>
              </a:lnSpc>
            </a:pPr>
            <a:r>
              <a:rPr lang="en-US" sz="2300" spc="6">
                <a:solidFill>
                  <a:srgbClr val="2B4284"/>
                </a:solidFill>
                <a:latin typeface="Poppins"/>
                <a:ea typeface="Poppins"/>
                <a:cs typeface="Poppins"/>
                <a:sym typeface="Poppins"/>
              </a:rPr>
              <a:t>Lebih kecil, cepat, hemat daya, dan lebih andal dibanding generasi pertama.</a:t>
            </a:r>
          </a:p>
        </p:txBody>
      </p:sp>
      <p:sp>
        <p:nvSpPr>
          <p:cNvPr name="TextBox 10" id="10"/>
          <p:cNvSpPr txBox="true"/>
          <p:nvPr/>
        </p:nvSpPr>
        <p:spPr>
          <a:xfrm rot="0">
            <a:off x="12225189" y="7743125"/>
            <a:ext cx="5034111" cy="1636776"/>
          </a:xfrm>
          <a:prstGeom prst="rect">
            <a:avLst/>
          </a:prstGeom>
        </p:spPr>
        <p:txBody>
          <a:bodyPr anchor="t" rtlCol="false" tIns="0" lIns="0" bIns="0" rIns="0">
            <a:spAutoFit/>
          </a:bodyPr>
          <a:lstStyle/>
          <a:p>
            <a:pPr algn="ctr" marL="496574" indent="-248287" lvl="1">
              <a:lnSpc>
                <a:spcPts val="2622"/>
              </a:lnSpc>
              <a:buFont typeface="Arial"/>
              <a:buChar char="•"/>
            </a:pPr>
            <a:r>
              <a:rPr lang="en-US" sz="2300" spc="6">
                <a:solidFill>
                  <a:srgbClr val="2B4284"/>
                </a:solidFill>
                <a:latin typeface="Poppins"/>
                <a:ea typeface="Poppins"/>
                <a:cs typeface="Poppins"/>
                <a:sym typeface="Poppins"/>
              </a:rPr>
              <a:t>Bahasa pemrograman tingkat tinggi mulai digunakan (misalnya FORTRAN).</a:t>
            </a:r>
          </a:p>
          <a:p>
            <a:pPr algn="ctr">
              <a:lnSpc>
                <a:spcPts val="2622"/>
              </a:lnSpc>
            </a:pPr>
            <a:r>
              <a:rPr lang="en-US" sz="2300" spc="6">
                <a:solidFill>
                  <a:srgbClr val="2B4284"/>
                </a:solidFill>
                <a:latin typeface="Poppins"/>
                <a:ea typeface="Poppins"/>
                <a:cs typeface="Poppins"/>
                <a:sym typeface="Poppins"/>
              </a:rPr>
              <a:t>Slide 5: Komputer Generasi Ketiga (1964–1971)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F9F2"/>
        </a:solidFill>
      </p:bgPr>
    </p:bg>
    <p:spTree>
      <p:nvGrpSpPr>
        <p:cNvPr id="1" name=""/>
        <p:cNvGrpSpPr/>
        <p:nvPr/>
      </p:nvGrpSpPr>
      <p:grpSpPr>
        <a:xfrm>
          <a:off x="0" y="0"/>
          <a:ext cx="0" cy="0"/>
          <a:chOff x="0" y="0"/>
          <a:chExt cx="0" cy="0"/>
        </a:xfrm>
      </p:grpSpPr>
      <p:sp>
        <p:nvSpPr>
          <p:cNvPr name="Freeform 2" id="2"/>
          <p:cNvSpPr/>
          <p:nvPr/>
        </p:nvSpPr>
        <p:spPr>
          <a:xfrm flipH="false" flipV="false" rot="-5276509">
            <a:off x="-7342238" y="-1761494"/>
            <a:ext cx="19689775" cy="10804764"/>
          </a:xfrm>
          <a:custGeom>
            <a:avLst/>
            <a:gdLst/>
            <a:ahLst/>
            <a:cxnLst/>
            <a:rect r="r" b="b" t="t" l="l"/>
            <a:pathLst>
              <a:path h="10804764" w="19689775">
                <a:moveTo>
                  <a:pt x="0" y="0"/>
                </a:moveTo>
                <a:lnTo>
                  <a:pt x="19689776" y="0"/>
                </a:lnTo>
                <a:lnTo>
                  <a:pt x="19689776" y="10804764"/>
                </a:lnTo>
                <a:lnTo>
                  <a:pt x="0" y="10804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2927" y="3284719"/>
            <a:ext cx="6367080" cy="2329162"/>
          </a:xfrm>
          <a:prstGeom prst="rect">
            <a:avLst/>
          </a:prstGeom>
        </p:spPr>
        <p:txBody>
          <a:bodyPr anchor="t" rtlCol="false" tIns="0" lIns="0" bIns="0" rIns="0">
            <a:spAutoFit/>
          </a:bodyPr>
          <a:lstStyle/>
          <a:p>
            <a:pPr algn="l">
              <a:lnSpc>
                <a:spcPts val="6072"/>
              </a:lnSpc>
            </a:pPr>
            <a:r>
              <a:rPr lang="en-US" b="true" sz="4977">
                <a:solidFill>
                  <a:srgbClr val="FFFFFF"/>
                </a:solidFill>
                <a:latin typeface="Poppins Bold"/>
                <a:ea typeface="Poppins Bold"/>
                <a:cs typeface="Poppins Bold"/>
                <a:sym typeface="Poppins Bold"/>
              </a:rPr>
              <a:t> KOMPUTER GENERASI KEDUA (1956–1963)</a:t>
            </a:r>
          </a:p>
        </p:txBody>
      </p:sp>
      <p:sp>
        <p:nvSpPr>
          <p:cNvPr name="TextBox 4" id="4"/>
          <p:cNvSpPr txBox="true"/>
          <p:nvPr/>
        </p:nvSpPr>
        <p:spPr>
          <a:xfrm rot="0">
            <a:off x="7488683" y="845445"/>
            <a:ext cx="8405465" cy="2795443"/>
          </a:xfrm>
          <a:prstGeom prst="rect">
            <a:avLst/>
          </a:prstGeom>
        </p:spPr>
        <p:txBody>
          <a:bodyPr anchor="t" rtlCol="false" tIns="0" lIns="0" bIns="0" rIns="0">
            <a:spAutoFit/>
          </a:bodyPr>
          <a:lstStyle/>
          <a:p>
            <a:pPr algn="l" marL="587864" indent="-293932" lvl="1">
              <a:lnSpc>
                <a:spcPts val="3104"/>
              </a:lnSpc>
              <a:buFont typeface="Arial"/>
              <a:buChar char="•"/>
            </a:pPr>
            <a:r>
              <a:rPr lang="en-US" b="true" sz="2722" spc="8">
                <a:solidFill>
                  <a:srgbClr val="2B4284"/>
                </a:solidFill>
                <a:latin typeface="Poppins Bold"/>
                <a:ea typeface="Poppins Bold"/>
                <a:cs typeface="Poppins Bold"/>
                <a:sym typeface="Poppins Bold"/>
              </a:rPr>
              <a:t>Komputasi generasi kedua dimulai dengan penemuan dan penggunaan transistor menggantikan tabung vakum.</a:t>
            </a:r>
          </a:p>
          <a:p>
            <a:pPr algn="l" marL="587864" indent="-293932" lvl="1">
              <a:lnSpc>
                <a:spcPts val="3104"/>
              </a:lnSpc>
              <a:buFont typeface="Arial"/>
              <a:buChar char="•"/>
            </a:pPr>
            <a:r>
              <a:rPr lang="en-US" b="true" sz="2722" spc="8">
                <a:solidFill>
                  <a:srgbClr val="2B4284"/>
                </a:solidFill>
                <a:latin typeface="Poppins Bold"/>
                <a:ea typeface="Poppins Bold"/>
                <a:cs typeface="Poppins Bold"/>
                <a:sym typeface="Poppins Bold"/>
              </a:rPr>
              <a:t>Transistor membuat komputer jadi lebih kecil, efisien, cepat, dan lebih hemat energi.</a:t>
            </a:r>
          </a:p>
          <a:p>
            <a:pPr algn="l">
              <a:lnSpc>
                <a:spcPts val="3104"/>
              </a:lnSpc>
            </a:pPr>
          </a:p>
        </p:txBody>
      </p:sp>
      <p:sp>
        <p:nvSpPr>
          <p:cNvPr name="Freeform 5" id="5"/>
          <p:cNvSpPr/>
          <p:nvPr/>
        </p:nvSpPr>
        <p:spPr>
          <a:xfrm flipH="false" flipV="false" rot="-3616091">
            <a:off x="-293793" y="8471069"/>
            <a:ext cx="2644985" cy="2644985"/>
          </a:xfrm>
          <a:custGeom>
            <a:avLst/>
            <a:gdLst/>
            <a:ahLst/>
            <a:cxnLst/>
            <a:rect r="r" b="b" t="t" l="l"/>
            <a:pathLst>
              <a:path h="2644985" w="2644985">
                <a:moveTo>
                  <a:pt x="0" y="0"/>
                </a:moveTo>
                <a:lnTo>
                  <a:pt x="2644986" y="0"/>
                </a:lnTo>
                <a:lnTo>
                  <a:pt x="2644986" y="2644985"/>
                </a:lnTo>
                <a:lnTo>
                  <a:pt x="0" y="26449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50782" y="2538083"/>
            <a:ext cx="4860130" cy="455637"/>
          </a:xfrm>
          <a:custGeom>
            <a:avLst/>
            <a:gdLst/>
            <a:ahLst/>
            <a:cxnLst/>
            <a:rect r="r" b="b" t="t" l="l"/>
            <a:pathLst>
              <a:path h="455637" w="4860130">
                <a:moveTo>
                  <a:pt x="0" y="0"/>
                </a:moveTo>
                <a:lnTo>
                  <a:pt x="4860130" y="0"/>
                </a:lnTo>
                <a:lnTo>
                  <a:pt x="4860130" y="455637"/>
                </a:lnTo>
                <a:lnTo>
                  <a:pt x="0" y="4556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8141369" y="3846745"/>
            <a:ext cx="7100093" cy="5946817"/>
          </a:xfrm>
          <a:prstGeom prst="rect">
            <a:avLst/>
          </a:prstGeom>
        </p:spPr>
        <p:txBody>
          <a:bodyPr anchor="t" rtlCol="false" tIns="0" lIns="0" bIns="0" rIns="0">
            <a:spAutoFit/>
          </a:bodyPr>
          <a:lstStyle/>
          <a:p>
            <a:pPr algn="l">
              <a:lnSpc>
                <a:spcPts val="2621"/>
              </a:lnSpc>
            </a:pPr>
            <a:r>
              <a:rPr lang="en-US" sz="2299" spc="6" b="true">
                <a:solidFill>
                  <a:srgbClr val="2B4284"/>
                </a:solidFill>
                <a:latin typeface="Poppins Bold"/>
                <a:ea typeface="Poppins Bold"/>
                <a:cs typeface="Poppins Bold"/>
                <a:sym typeface="Poppins Bold"/>
              </a:rPr>
              <a:t>Kemampuan Komputasi:</a:t>
            </a:r>
          </a:p>
          <a:p>
            <a:pPr algn="l" marL="496568" indent="-248284" lvl="1">
              <a:lnSpc>
                <a:spcPts val="2621"/>
              </a:lnSpc>
              <a:buFont typeface="Arial"/>
              <a:buChar char="•"/>
            </a:pPr>
            <a:r>
              <a:rPr lang="en-US" b="true" sz="2299" spc="6">
                <a:solidFill>
                  <a:srgbClr val="2B4284"/>
                </a:solidFill>
                <a:latin typeface="Poppins Bold"/>
                <a:ea typeface="Poppins Bold"/>
                <a:cs typeface="Poppins Bold"/>
                <a:sym typeface="Poppins Bold"/>
              </a:rPr>
              <a:t>Proses komputasi menjadi lebih stabil dan dapat diandalkan.</a:t>
            </a:r>
          </a:p>
          <a:p>
            <a:pPr algn="l" marL="496568" indent="-248284" lvl="1">
              <a:lnSpc>
                <a:spcPts val="2621"/>
              </a:lnSpc>
              <a:buFont typeface="Arial"/>
              <a:buChar char="•"/>
            </a:pPr>
            <a:r>
              <a:rPr lang="en-US" b="true" sz="2299" spc="6">
                <a:solidFill>
                  <a:srgbClr val="2B4284"/>
                </a:solidFill>
                <a:latin typeface="Poppins Bold"/>
                <a:ea typeface="Poppins Bold"/>
                <a:cs typeface="Poppins Bold"/>
                <a:sym typeface="Poppins Bold"/>
              </a:rPr>
              <a:t>Mampu menjalankan program yang lebih kompleks dan mendukung multitasking sederhana.</a:t>
            </a:r>
          </a:p>
          <a:p>
            <a:pPr algn="l" marL="496568" indent="-248284" lvl="1">
              <a:lnSpc>
                <a:spcPts val="2621"/>
              </a:lnSpc>
              <a:buFont typeface="Arial"/>
              <a:buChar char="•"/>
            </a:pPr>
            <a:r>
              <a:rPr lang="en-US" b="true" sz="2299" spc="6">
                <a:solidFill>
                  <a:srgbClr val="2B4284"/>
                </a:solidFill>
                <a:latin typeface="Poppins Bold"/>
                <a:ea typeface="Poppins Bold"/>
                <a:cs typeface="Poppins Bold"/>
                <a:sym typeface="Poppins Bold"/>
              </a:rPr>
              <a:t>Memori menggunakan magnetic core, jauh lebih cepat dari sebelumnya.</a:t>
            </a:r>
          </a:p>
          <a:p>
            <a:pPr algn="l">
              <a:lnSpc>
                <a:spcPts val="2621"/>
              </a:lnSpc>
            </a:pPr>
          </a:p>
          <a:p>
            <a:pPr algn="l">
              <a:lnSpc>
                <a:spcPts val="2621"/>
              </a:lnSpc>
            </a:pPr>
            <a:r>
              <a:rPr lang="en-US" sz="2299" spc="6" b="true">
                <a:solidFill>
                  <a:srgbClr val="2B4284"/>
                </a:solidFill>
                <a:latin typeface="Poppins Bold"/>
                <a:ea typeface="Poppins Bold"/>
                <a:cs typeface="Poppins Bold"/>
                <a:sym typeface="Poppins Bold"/>
              </a:rPr>
              <a:t> </a:t>
            </a:r>
            <a:r>
              <a:rPr lang="en-US" sz="2299" spc="6" b="true">
                <a:solidFill>
                  <a:srgbClr val="2B4284"/>
                </a:solidFill>
                <a:latin typeface="Poppins Bold"/>
                <a:ea typeface="Poppins Bold"/>
                <a:cs typeface="Poppins Bold"/>
                <a:sym typeface="Poppins Bold"/>
              </a:rPr>
              <a:t>Bahasa Pemrograman Mulai Digunakan:</a:t>
            </a:r>
          </a:p>
          <a:p>
            <a:pPr algn="l" marL="496568" indent="-248284" lvl="1">
              <a:lnSpc>
                <a:spcPts val="2621"/>
              </a:lnSpc>
              <a:buFont typeface="Arial"/>
              <a:buChar char="•"/>
            </a:pPr>
            <a:r>
              <a:rPr lang="en-US" b="true" sz="2299" spc="6">
                <a:solidFill>
                  <a:srgbClr val="2B4284"/>
                </a:solidFill>
                <a:latin typeface="Poppins Bold"/>
                <a:ea typeface="Poppins Bold"/>
                <a:cs typeface="Poppins Bold"/>
                <a:sym typeface="Poppins Bold"/>
              </a:rPr>
              <a:t>Muncul bahasa pemrograman tingkat tinggi seperti:</a:t>
            </a:r>
          </a:p>
          <a:p>
            <a:pPr algn="l" marL="496568" indent="-248284" lvl="1">
              <a:lnSpc>
                <a:spcPts val="2621"/>
              </a:lnSpc>
              <a:buFont typeface="Arial"/>
              <a:buChar char="•"/>
            </a:pPr>
            <a:r>
              <a:rPr lang="en-US" b="true" sz="2299" spc="6">
                <a:solidFill>
                  <a:srgbClr val="2B4284"/>
                </a:solidFill>
                <a:latin typeface="Poppins Bold"/>
                <a:ea typeface="Poppins Bold"/>
                <a:cs typeface="Poppins Bold"/>
                <a:sym typeface="Poppins Bold"/>
              </a:rPr>
              <a:t>FOR</a:t>
            </a:r>
            <a:r>
              <a:rPr lang="en-US" b="true" sz="2299" spc="6">
                <a:solidFill>
                  <a:srgbClr val="2B4284"/>
                </a:solidFill>
                <a:latin typeface="Poppins Bold"/>
                <a:ea typeface="Poppins Bold"/>
                <a:cs typeface="Poppins Bold"/>
                <a:sym typeface="Poppins Bold"/>
              </a:rPr>
              <a:t>TRAN (untuk sains dan teknik)</a:t>
            </a:r>
          </a:p>
          <a:p>
            <a:pPr algn="l" marL="496568" indent="-248284" lvl="1">
              <a:lnSpc>
                <a:spcPts val="2621"/>
              </a:lnSpc>
              <a:buFont typeface="Arial"/>
              <a:buChar char="•"/>
            </a:pPr>
            <a:r>
              <a:rPr lang="en-US" b="true" sz="2299" spc="6">
                <a:solidFill>
                  <a:srgbClr val="2B4284"/>
                </a:solidFill>
                <a:latin typeface="Poppins Bold"/>
                <a:ea typeface="Poppins Bold"/>
                <a:cs typeface="Poppins Bold"/>
                <a:sym typeface="Poppins Bold"/>
              </a:rPr>
              <a:t>COBOL (untuk aplikasi bisnis)</a:t>
            </a:r>
          </a:p>
          <a:p>
            <a:pPr algn="l" marL="496568" indent="-248284" lvl="1">
              <a:lnSpc>
                <a:spcPts val="2621"/>
              </a:lnSpc>
              <a:buFont typeface="Arial"/>
              <a:buChar char="•"/>
            </a:pPr>
            <a:r>
              <a:rPr lang="en-US" b="true" sz="2299" spc="6">
                <a:solidFill>
                  <a:srgbClr val="2B4284"/>
                </a:solidFill>
                <a:latin typeface="Poppins Bold"/>
                <a:ea typeface="Poppins Bold"/>
                <a:cs typeface="Poppins Bold"/>
                <a:sym typeface="Poppins Bold"/>
              </a:rPr>
              <a:t>Program tidak lagi ditulis dalam kode mesin, sehingga pengembangan perangkat lunak menjadi lebih mudah.</a:t>
            </a:r>
          </a:p>
          <a:p>
            <a:pPr algn="l">
              <a:lnSpc>
                <a:spcPts val="2621"/>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9F9F2"/>
        </a:solidFill>
      </p:bgPr>
    </p:bg>
    <p:spTree>
      <p:nvGrpSpPr>
        <p:cNvPr id="1" name=""/>
        <p:cNvGrpSpPr/>
        <p:nvPr/>
      </p:nvGrpSpPr>
      <p:grpSpPr>
        <a:xfrm>
          <a:off x="0" y="0"/>
          <a:ext cx="0" cy="0"/>
          <a:chOff x="0" y="0"/>
          <a:chExt cx="0" cy="0"/>
        </a:xfrm>
      </p:grpSpPr>
      <p:sp>
        <p:nvSpPr>
          <p:cNvPr name="Freeform 2" id="2"/>
          <p:cNvSpPr/>
          <p:nvPr/>
        </p:nvSpPr>
        <p:spPr>
          <a:xfrm flipH="false" flipV="false" rot="0">
            <a:off x="-970748" y="-1377320"/>
            <a:ext cx="19689775" cy="4907291"/>
          </a:xfrm>
          <a:custGeom>
            <a:avLst/>
            <a:gdLst/>
            <a:ahLst/>
            <a:cxnLst/>
            <a:rect r="r" b="b" t="t" l="l"/>
            <a:pathLst>
              <a:path h="4907291" w="19689775">
                <a:moveTo>
                  <a:pt x="0" y="0"/>
                </a:moveTo>
                <a:lnTo>
                  <a:pt x="19689775" y="0"/>
                </a:lnTo>
                <a:lnTo>
                  <a:pt x="19689775" y="4907290"/>
                </a:lnTo>
                <a:lnTo>
                  <a:pt x="0" y="4907290"/>
                </a:lnTo>
                <a:lnTo>
                  <a:pt x="0" y="0"/>
                </a:lnTo>
                <a:close/>
              </a:path>
            </a:pathLst>
          </a:custGeom>
          <a:blipFill>
            <a:blip r:embed="rId2">
              <a:extLst>
                <a:ext uri="{96DAC541-7B7A-43D3-8B79-37D633B846F1}">
                  <asvg:svgBlip xmlns:asvg="http://schemas.microsoft.com/office/drawing/2016/SVG/main" r:embed="rId3"/>
                </a:ext>
              </a:extLst>
            </a:blip>
            <a:stretch>
              <a:fillRect l="0" t="-120177" r="0" b="0"/>
            </a:stretch>
          </a:blipFill>
        </p:spPr>
      </p:sp>
      <p:sp>
        <p:nvSpPr>
          <p:cNvPr name="Freeform 3" id="3"/>
          <p:cNvSpPr/>
          <p:nvPr/>
        </p:nvSpPr>
        <p:spPr>
          <a:xfrm flipH="false" flipV="false" rot="0">
            <a:off x="6844610" y="4865455"/>
            <a:ext cx="3565983" cy="2928563"/>
          </a:xfrm>
          <a:custGeom>
            <a:avLst/>
            <a:gdLst/>
            <a:ahLst/>
            <a:cxnLst/>
            <a:rect r="r" b="b" t="t" l="l"/>
            <a:pathLst>
              <a:path h="2928563" w="3565983">
                <a:moveTo>
                  <a:pt x="0" y="0"/>
                </a:moveTo>
                <a:lnTo>
                  <a:pt x="3565983" y="0"/>
                </a:lnTo>
                <a:lnTo>
                  <a:pt x="3565983" y="2928563"/>
                </a:lnTo>
                <a:lnTo>
                  <a:pt x="0" y="2928563"/>
                </a:lnTo>
                <a:lnTo>
                  <a:pt x="0" y="0"/>
                </a:lnTo>
                <a:close/>
              </a:path>
            </a:pathLst>
          </a:custGeom>
          <a:blipFill>
            <a:blip r:embed="rId4"/>
            <a:stretch>
              <a:fillRect l="0" t="0" r="0" b="0"/>
            </a:stretch>
          </a:blipFill>
        </p:spPr>
      </p:sp>
      <p:sp>
        <p:nvSpPr>
          <p:cNvPr name="Freeform 4" id="4"/>
          <p:cNvSpPr/>
          <p:nvPr/>
        </p:nvSpPr>
        <p:spPr>
          <a:xfrm flipH="false" flipV="false" rot="0">
            <a:off x="12346964" y="4272337"/>
            <a:ext cx="2311828" cy="3243637"/>
          </a:xfrm>
          <a:custGeom>
            <a:avLst/>
            <a:gdLst/>
            <a:ahLst/>
            <a:cxnLst/>
            <a:rect r="r" b="b" t="t" l="l"/>
            <a:pathLst>
              <a:path h="3243637" w="2311828">
                <a:moveTo>
                  <a:pt x="0" y="0"/>
                </a:moveTo>
                <a:lnTo>
                  <a:pt x="2311828" y="0"/>
                </a:lnTo>
                <a:lnTo>
                  <a:pt x="2311828" y="3243636"/>
                </a:lnTo>
                <a:lnTo>
                  <a:pt x="0" y="32436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75507" y="4680842"/>
            <a:ext cx="3524980" cy="3040295"/>
          </a:xfrm>
          <a:custGeom>
            <a:avLst/>
            <a:gdLst/>
            <a:ahLst/>
            <a:cxnLst/>
            <a:rect r="r" b="b" t="t" l="l"/>
            <a:pathLst>
              <a:path h="3040295" w="3524980">
                <a:moveTo>
                  <a:pt x="0" y="0"/>
                </a:moveTo>
                <a:lnTo>
                  <a:pt x="3524980" y="0"/>
                </a:lnTo>
                <a:lnTo>
                  <a:pt x="3524980" y="3040295"/>
                </a:lnTo>
                <a:lnTo>
                  <a:pt x="0" y="3040295"/>
                </a:lnTo>
                <a:lnTo>
                  <a:pt x="0" y="0"/>
                </a:lnTo>
                <a:close/>
              </a:path>
            </a:pathLst>
          </a:custGeom>
          <a:blipFill>
            <a:blip r:embed="rId7"/>
            <a:stretch>
              <a:fillRect l="0" t="0" r="0" b="0"/>
            </a:stretch>
          </a:blipFill>
        </p:spPr>
      </p:sp>
      <p:sp>
        <p:nvSpPr>
          <p:cNvPr name="TextBox 6" id="6"/>
          <p:cNvSpPr txBox="true"/>
          <p:nvPr/>
        </p:nvSpPr>
        <p:spPr>
          <a:xfrm rot="0">
            <a:off x="768566" y="1009650"/>
            <a:ext cx="17210022" cy="851535"/>
          </a:xfrm>
          <a:prstGeom prst="rect">
            <a:avLst/>
          </a:prstGeom>
        </p:spPr>
        <p:txBody>
          <a:bodyPr anchor="t" rtlCol="false" tIns="0" lIns="0" bIns="0" rIns="0">
            <a:spAutoFit/>
          </a:bodyPr>
          <a:lstStyle/>
          <a:p>
            <a:pPr algn="ctr">
              <a:lnSpc>
                <a:spcPts val="6270"/>
              </a:lnSpc>
            </a:pPr>
            <a:r>
              <a:rPr lang="en-US" b="true" sz="5500">
                <a:solidFill>
                  <a:srgbClr val="FFFFFF"/>
                </a:solidFill>
                <a:latin typeface="Poppins Bold"/>
                <a:ea typeface="Poppins Bold"/>
                <a:cs typeface="Poppins Bold"/>
                <a:sym typeface="Poppins Bold"/>
              </a:rPr>
              <a:t>KOMPUTER GENERASI KETIGA (1964–1971)</a:t>
            </a:r>
          </a:p>
        </p:txBody>
      </p:sp>
      <p:sp>
        <p:nvSpPr>
          <p:cNvPr name="TextBox 7" id="7"/>
          <p:cNvSpPr txBox="true"/>
          <p:nvPr/>
        </p:nvSpPr>
        <p:spPr>
          <a:xfrm rot="0">
            <a:off x="2063879" y="8044987"/>
            <a:ext cx="3357321" cy="665226"/>
          </a:xfrm>
          <a:prstGeom prst="rect">
            <a:avLst/>
          </a:prstGeom>
        </p:spPr>
        <p:txBody>
          <a:bodyPr anchor="t" rtlCol="false" tIns="0" lIns="0" bIns="0" rIns="0">
            <a:spAutoFit/>
          </a:bodyPr>
          <a:lstStyle/>
          <a:p>
            <a:pPr algn="ctr">
              <a:lnSpc>
                <a:spcPts val="2622"/>
              </a:lnSpc>
            </a:pPr>
            <a:r>
              <a:rPr lang="en-US" sz="2300" spc="6">
                <a:solidFill>
                  <a:srgbClr val="2B4284"/>
                </a:solidFill>
                <a:latin typeface="Poppins"/>
                <a:ea typeface="Poppins"/>
                <a:cs typeface="Poppins"/>
                <a:sym typeface="Poppins"/>
              </a:rPr>
              <a:t>Menggunakan integrated circuit (IC).</a:t>
            </a:r>
          </a:p>
        </p:txBody>
      </p:sp>
      <p:sp>
        <p:nvSpPr>
          <p:cNvPr name="TextBox 8" id="8"/>
          <p:cNvSpPr txBox="true"/>
          <p:nvPr/>
        </p:nvSpPr>
        <p:spPr>
          <a:xfrm rot="0">
            <a:off x="7091148" y="8044987"/>
            <a:ext cx="3072907" cy="665226"/>
          </a:xfrm>
          <a:prstGeom prst="rect">
            <a:avLst/>
          </a:prstGeom>
        </p:spPr>
        <p:txBody>
          <a:bodyPr anchor="t" rtlCol="false" tIns="0" lIns="0" bIns="0" rIns="0">
            <a:spAutoFit/>
          </a:bodyPr>
          <a:lstStyle/>
          <a:p>
            <a:pPr algn="ctr">
              <a:lnSpc>
                <a:spcPts val="2622"/>
              </a:lnSpc>
            </a:pPr>
            <a:r>
              <a:rPr lang="en-US" sz="2300" spc="6">
                <a:solidFill>
                  <a:srgbClr val="2B4284"/>
                </a:solidFill>
                <a:latin typeface="Poppins"/>
                <a:ea typeface="Poppins"/>
                <a:cs typeface="Poppins"/>
                <a:sym typeface="Poppins"/>
              </a:rPr>
              <a:t>Lebih efisien dan lebih cepat.</a:t>
            </a:r>
          </a:p>
        </p:txBody>
      </p:sp>
      <p:sp>
        <p:nvSpPr>
          <p:cNvPr name="TextBox 9" id="9"/>
          <p:cNvSpPr txBox="true"/>
          <p:nvPr/>
        </p:nvSpPr>
        <p:spPr>
          <a:xfrm rot="0">
            <a:off x="12346964" y="7721137"/>
            <a:ext cx="2975859" cy="1312926"/>
          </a:xfrm>
          <a:prstGeom prst="rect">
            <a:avLst/>
          </a:prstGeom>
        </p:spPr>
        <p:txBody>
          <a:bodyPr anchor="t" rtlCol="false" tIns="0" lIns="0" bIns="0" rIns="0">
            <a:spAutoFit/>
          </a:bodyPr>
          <a:lstStyle/>
          <a:p>
            <a:pPr algn="ctr">
              <a:lnSpc>
                <a:spcPts val="2622"/>
              </a:lnSpc>
            </a:pPr>
            <a:r>
              <a:rPr lang="en-US" sz="2300" spc="6">
                <a:solidFill>
                  <a:srgbClr val="2B4284"/>
                </a:solidFill>
                <a:latin typeface="Poppins"/>
                <a:ea typeface="Poppins"/>
                <a:cs typeface="Poppins"/>
                <a:sym typeface="Poppins"/>
              </a:rPr>
              <a:t>ukuran lebih kecil dan lebih murah untuk diproduksi.</a:t>
            </a:r>
          </a:p>
          <a:p>
            <a:pPr algn="ctr">
              <a:lnSpc>
                <a:spcPts val="2622"/>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F9F2"/>
        </a:solidFill>
      </p:bgPr>
    </p:bg>
    <p:spTree>
      <p:nvGrpSpPr>
        <p:cNvPr id="1" name=""/>
        <p:cNvGrpSpPr/>
        <p:nvPr/>
      </p:nvGrpSpPr>
      <p:grpSpPr>
        <a:xfrm>
          <a:off x="0" y="0"/>
          <a:ext cx="0" cy="0"/>
          <a:chOff x="0" y="0"/>
          <a:chExt cx="0" cy="0"/>
        </a:xfrm>
      </p:grpSpPr>
      <p:sp>
        <p:nvSpPr>
          <p:cNvPr name="Freeform 2" id="2"/>
          <p:cNvSpPr/>
          <p:nvPr/>
        </p:nvSpPr>
        <p:spPr>
          <a:xfrm flipH="false" flipV="false" rot="0">
            <a:off x="-970748" y="-1519820"/>
            <a:ext cx="19689775" cy="4907291"/>
          </a:xfrm>
          <a:custGeom>
            <a:avLst/>
            <a:gdLst/>
            <a:ahLst/>
            <a:cxnLst/>
            <a:rect r="r" b="b" t="t" l="l"/>
            <a:pathLst>
              <a:path h="4907291" w="19689775">
                <a:moveTo>
                  <a:pt x="0" y="0"/>
                </a:moveTo>
                <a:lnTo>
                  <a:pt x="19689775" y="0"/>
                </a:lnTo>
                <a:lnTo>
                  <a:pt x="19689775" y="4907291"/>
                </a:lnTo>
                <a:lnTo>
                  <a:pt x="0" y="4907291"/>
                </a:lnTo>
                <a:lnTo>
                  <a:pt x="0" y="0"/>
                </a:lnTo>
                <a:close/>
              </a:path>
            </a:pathLst>
          </a:custGeom>
          <a:blipFill>
            <a:blip r:embed="rId2">
              <a:extLst>
                <a:ext uri="{96DAC541-7B7A-43D3-8B79-37D633B846F1}">
                  <asvg:svgBlip xmlns:asvg="http://schemas.microsoft.com/office/drawing/2016/SVG/main" r:embed="rId3"/>
                </a:ext>
              </a:extLst>
            </a:blip>
            <a:stretch>
              <a:fillRect l="0" t="-120177" r="0" b="0"/>
            </a:stretch>
          </a:blipFill>
        </p:spPr>
      </p:sp>
      <p:sp>
        <p:nvSpPr>
          <p:cNvPr name="Freeform 3" id="3"/>
          <p:cNvSpPr/>
          <p:nvPr/>
        </p:nvSpPr>
        <p:spPr>
          <a:xfrm flipH="false" flipV="false" rot="0">
            <a:off x="1867047" y="5143500"/>
            <a:ext cx="3701729" cy="2387615"/>
          </a:xfrm>
          <a:custGeom>
            <a:avLst/>
            <a:gdLst/>
            <a:ahLst/>
            <a:cxnLst/>
            <a:rect r="r" b="b" t="t" l="l"/>
            <a:pathLst>
              <a:path h="2387615" w="3701729">
                <a:moveTo>
                  <a:pt x="0" y="0"/>
                </a:moveTo>
                <a:lnTo>
                  <a:pt x="3701729" y="0"/>
                </a:lnTo>
                <a:lnTo>
                  <a:pt x="3701729" y="2387615"/>
                </a:lnTo>
                <a:lnTo>
                  <a:pt x="0" y="23876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264840" y="5204124"/>
            <a:ext cx="3218599" cy="2387615"/>
          </a:xfrm>
          <a:custGeom>
            <a:avLst/>
            <a:gdLst/>
            <a:ahLst/>
            <a:cxnLst/>
            <a:rect r="r" b="b" t="t" l="l"/>
            <a:pathLst>
              <a:path h="2387615" w="3218599">
                <a:moveTo>
                  <a:pt x="0" y="0"/>
                </a:moveTo>
                <a:lnTo>
                  <a:pt x="3218599" y="0"/>
                </a:lnTo>
                <a:lnTo>
                  <a:pt x="3218599" y="2387615"/>
                </a:lnTo>
                <a:lnTo>
                  <a:pt x="0" y="23876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666373" y="5143500"/>
            <a:ext cx="4225868" cy="2387615"/>
          </a:xfrm>
          <a:custGeom>
            <a:avLst/>
            <a:gdLst/>
            <a:ahLst/>
            <a:cxnLst/>
            <a:rect r="r" b="b" t="t" l="l"/>
            <a:pathLst>
              <a:path h="2387615" w="4225868">
                <a:moveTo>
                  <a:pt x="0" y="0"/>
                </a:moveTo>
                <a:lnTo>
                  <a:pt x="4225868" y="0"/>
                </a:lnTo>
                <a:lnTo>
                  <a:pt x="4225868" y="2387615"/>
                </a:lnTo>
                <a:lnTo>
                  <a:pt x="0" y="23876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38989" y="335661"/>
            <a:ext cx="17210022" cy="1642110"/>
          </a:xfrm>
          <a:prstGeom prst="rect">
            <a:avLst/>
          </a:prstGeom>
        </p:spPr>
        <p:txBody>
          <a:bodyPr anchor="t" rtlCol="false" tIns="0" lIns="0" bIns="0" rIns="0">
            <a:spAutoFit/>
          </a:bodyPr>
          <a:lstStyle/>
          <a:p>
            <a:pPr algn="ctr">
              <a:lnSpc>
                <a:spcPts val="6270"/>
              </a:lnSpc>
            </a:pPr>
            <a:r>
              <a:rPr lang="en-US" b="true" sz="5500">
                <a:solidFill>
                  <a:srgbClr val="FFFFFF"/>
                </a:solidFill>
                <a:latin typeface="Poppins Bold"/>
                <a:ea typeface="Poppins Bold"/>
                <a:cs typeface="Poppins Bold"/>
                <a:sym typeface="Poppins Bold"/>
              </a:rPr>
              <a:t>KOMPUTER GENERASI KEEMPAT (1971–SEKARANG)</a:t>
            </a:r>
          </a:p>
        </p:txBody>
      </p:sp>
      <p:sp>
        <p:nvSpPr>
          <p:cNvPr name="TextBox 7" id="7"/>
          <p:cNvSpPr txBox="true"/>
          <p:nvPr/>
        </p:nvSpPr>
        <p:spPr>
          <a:xfrm rot="0">
            <a:off x="1544013" y="7843568"/>
            <a:ext cx="4024763" cy="723227"/>
          </a:xfrm>
          <a:prstGeom prst="rect">
            <a:avLst/>
          </a:prstGeom>
        </p:spPr>
        <p:txBody>
          <a:bodyPr anchor="t" rtlCol="false" tIns="0" lIns="0" bIns="0" rIns="0">
            <a:spAutoFit/>
          </a:bodyPr>
          <a:lstStyle/>
          <a:p>
            <a:pPr algn="ctr">
              <a:lnSpc>
                <a:spcPts val="2773"/>
              </a:lnSpc>
            </a:pPr>
            <a:r>
              <a:rPr lang="en-US" sz="2432" spc="7">
                <a:solidFill>
                  <a:srgbClr val="2B4284"/>
                </a:solidFill>
                <a:latin typeface="Poppins"/>
                <a:ea typeface="Poppins"/>
                <a:cs typeface="Poppins"/>
                <a:sym typeface="Poppins"/>
              </a:rPr>
              <a:t>Menggunakan mikroprosesor.</a:t>
            </a:r>
          </a:p>
        </p:txBody>
      </p:sp>
      <p:sp>
        <p:nvSpPr>
          <p:cNvPr name="TextBox 8" id="8"/>
          <p:cNvSpPr txBox="true"/>
          <p:nvPr/>
        </p:nvSpPr>
        <p:spPr>
          <a:xfrm rot="0">
            <a:off x="12271659" y="8004431"/>
            <a:ext cx="3620581" cy="723227"/>
          </a:xfrm>
          <a:prstGeom prst="rect">
            <a:avLst/>
          </a:prstGeom>
        </p:spPr>
        <p:txBody>
          <a:bodyPr anchor="t" rtlCol="false" tIns="0" lIns="0" bIns="0" rIns="0">
            <a:spAutoFit/>
          </a:bodyPr>
          <a:lstStyle/>
          <a:p>
            <a:pPr algn="ctr">
              <a:lnSpc>
                <a:spcPts val="2773"/>
              </a:lnSpc>
            </a:pPr>
            <a:r>
              <a:rPr lang="en-US" sz="2432" spc="7">
                <a:solidFill>
                  <a:srgbClr val="2B4284"/>
                </a:solidFill>
                <a:latin typeface="Poppins"/>
                <a:ea typeface="Poppins"/>
                <a:cs typeface="Poppins"/>
                <a:sym typeface="Poppins"/>
              </a:rPr>
              <a:t>Komputer pribadi (PC) mulai muncul.</a:t>
            </a:r>
          </a:p>
        </p:txBody>
      </p:sp>
      <p:sp>
        <p:nvSpPr>
          <p:cNvPr name="TextBox 9" id="9"/>
          <p:cNvSpPr txBox="true"/>
          <p:nvPr/>
        </p:nvSpPr>
        <p:spPr>
          <a:xfrm rot="0">
            <a:off x="7293709" y="7669777"/>
            <a:ext cx="3700583" cy="1070809"/>
          </a:xfrm>
          <a:prstGeom prst="rect">
            <a:avLst/>
          </a:prstGeom>
        </p:spPr>
        <p:txBody>
          <a:bodyPr anchor="t" rtlCol="false" tIns="0" lIns="0" bIns="0" rIns="0">
            <a:spAutoFit/>
          </a:bodyPr>
          <a:lstStyle/>
          <a:p>
            <a:pPr algn="ctr">
              <a:lnSpc>
                <a:spcPts val="2773"/>
              </a:lnSpc>
            </a:pPr>
            <a:r>
              <a:rPr lang="en-US" sz="2432" spc="7">
                <a:solidFill>
                  <a:srgbClr val="2B4284"/>
                </a:solidFill>
                <a:latin typeface="Poppins"/>
                <a:ea typeface="Poppins"/>
                <a:cs typeface="Poppins"/>
                <a:sym typeface="Poppins"/>
              </a:rPr>
              <a:t>Kemampuan jaringan (LAN, internet) berkembang pesat.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9F9F2"/>
        </a:solidFill>
      </p:bgPr>
    </p:bg>
    <p:spTree>
      <p:nvGrpSpPr>
        <p:cNvPr id="1" name=""/>
        <p:cNvGrpSpPr/>
        <p:nvPr/>
      </p:nvGrpSpPr>
      <p:grpSpPr>
        <a:xfrm>
          <a:off x="0" y="0"/>
          <a:ext cx="0" cy="0"/>
          <a:chOff x="0" y="0"/>
          <a:chExt cx="0" cy="0"/>
        </a:xfrm>
      </p:grpSpPr>
      <p:sp>
        <p:nvSpPr>
          <p:cNvPr name="Freeform 2" id="2"/>
          <p:cNvSpPr/>
          <p:nvPr/>
        </p:nvSpPr>
        <p:spPr>
          <a:xfrm flipH="false" flipV="false" rot="-5276509">
            <a:off x="-7455139" y="-1793844"/>
            <a:ext cx="19689775" cy="10804764"/>
          </a:xfrm>
          <a:custGeom>
            <a:avLst/>
            <a:gdLst/>
            <a:ahLst/>
            <a:cxnLst/>
            <a:rect r="r" b="b" t="t" l="l"/>
            <a:pathLst>
              <a:path h="10804764" w="19689775">
                <a:moveTo>
                  <a:pt x="0" y="0"/>
                </a:moveTo>
                <a:lnTo>
                  <a:pt x="19689775" y="0"/>
                </a:lnTo>
                <a:lnTo>
                  <a:pt x="19689775" y="10804765"/>
                </a:lnTo>
                <a:lnTo>
                  <a:pt x="0" y="108047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0782" y="2141009"/>
            <a:ext cx="4655470" cy="436450"/>
          </a:xfrm>
          <a:custGeom>
            <a:avLst/>
            <a:gdLst/>
            <a:ahLst/>
            <a:cxnLst/>
            <a:rect r="r" b="b" t="t" l="l"/>
            <a:pathLst>
              <a:path h="436450" w="4655470">
                <a:moveTo>
                  <a:pt x="0" y="0"/>
                </a:moveTo>
                <a:lnTo>
                  <a:pt x="4655470" y="0"/>
                </a:lnTo>
                <a:lnTo>
                  <a:pt x="4655470" y="436451"/>
                </a:lnTo>
                <a:lnTo>
                  <a:pt x="0" y="4364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616091">
            <a:off x="-411090" y="8491922"/>
            <a:ext cx="2815922" cy="2815922"/>
          </a:xfrm>
          <a:custGeom>
            <a:avLst/>
            <a:gdLst/>
            <a:ahLst/>
            <a:cxnLst/>
            <a:rect r="r" b="b" t="t" l="l"/>
            <a:pathLst>
              <a:path h="2815922" w="2815922">
                <a:moveTo>
                  <a:pt x="0" y="0"/>
                </a:moveTo>
                <a:lnTo>
                  <a:pt x="2815921" y="0"/>
                </a:lnTo>
                <a:lnTo>
                  <a:pt x="2815921" y="2815922"/>
                </a:lnTo>
                <a:lnTo>
                  <a:pt x="0" y="28159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917904" y="931058"/>
            <a:ext cx="3010648" cy="2856352"/>
          </a:xfrm>
          <a:custGeom>
            <a:avLst/>
            <a:gdLst/>
            <a:ahLst/>
            <a:cxnLst/>
            <a:rect r="r" b="b" t="t" l="l"/>
            <a:pathLst>
              <a:path h="2856352" w="3010648">
                <a:moveTo>
                  <a:pt x="0" y="0"/>
                </a:moveTo>
                <a:lnTo>
                  <a:pt x="3010648" y="0"/>
                </a:lnTo>
                <a:lnTo>
                  <a:pt x="3010648" y="2856353"/>
                </a:lnTo>
                <a:lnTo>
                  <a:pt x="0" y="2856353"/>
                </a:lnTo>
                <a:lnTo>
                  <a:pt x="0" y="0"/>
                </a:lnTo>
                <a:close/>
              </a:path>
            </a:pathLst>
          </a:custGeom>
          <a:blipFill>
            <a:blip r:embed="rId8"/>
            <a:stretch>
              <a:fillRect l="0" t="0" r="0" b="0"/>
            </a:stretch>
          </a:blipFill>
        </p:spPr>
      </p:sp>
      <p:sp>
        <p:nvSpPr>
          <p:cNvPr name="Freeform 6" id="6"/>
          <p:cNvSpPr/>
          <p:nvPr/>
        </p:nvSpPr>
        <p:spPr>
          <a:xfrm flipH="false" flipV="false" rot="0">
            <a:off x="7697217" y="4705118"/>
            <a:ext cx="3220687" cy="3273888"/>
          </a:xfrm>
          <a:custGeom>
            <a:avLst/>
            <a:gdLst/>
            <a:ahLst/>
            <a:cxnLst/>
            <a:rect r="r" b="b" t="t" l="l"/>
            <a:pathLst>
              <a:path h="3273888" w="3220687">
                <a:moveTo>
                  <a:pt x="0" y="0"/>
                </a:moveTo>
                <a:lnTo>
                  <a:pt x="3220687" y="0"/>
                </a:lnTo>
                <a:lnTo>
                  <a:pt x="3220687" y="3273888"/>
                </a:lnTo>
                <a:lnTo>
                  <a:pt x="0" y="3273888"/>
                </a:lnTo>
                <a:lnTo>
                  <a:pt x="0" y="0"/>
                </a:lnTo>
                <a:close/>
              </a:path>
            </a:pathLst>
          </a:custGeom>
          <a:blipFill>
            <a:blip r:embed="rId9"/>
            <a:stretch>
              <a:fillRect l="0" t="0" r="0" b="0"/>
            </a:stretch>
          </a:blipFill>
        </p:spPr>
      </p:sp>
      <p:sp>
        <p:nvSpPr>
          <p:cNvPr name="Freeform 7" id="7"/>
          <p:cNvSpPr/>
          <p:nvPr/>
        </p:nvSpPr>
        <p:spPr>
          <a:xfrm flipH="false" flipV="false" rot="0">
            <a:off x="13928552" y="5856050"/>
            <a:ext cx="2381998" cy="2122956"/>
          </a:xfrm>
          <a:custGeom>
            <a:avLst/>
            <a:gdLst/>
            <a:ahLst/>
            <a:cxnLst/>
            <a:rect r="r" b="b" t="t" l="l"/>
            <a:pathLst>
              <a:path h="2122956" w="2381998">
                <a:moveTo>
                  <a:pt x="0" y="0"/>
                </a:moveTo>
                <a:lnTo>
                  <a:pt x="2381998" y="0"/>
                </a:lnTo>
                <a:lnTo>
                  <a:pt x="2381998" y="2122956"/>
                </a:lnTo>
                <a:lnTo>
                  <a:pt x="0" y="21229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542615" y="3197563"/>
            <a:ext cx="5871805" cy="1880381"/>
          </a:xfrm>
          <a:prstGeom prst="rect">
            <a:avLst/>
          </a:prstGeom>
        </p:spPr>
        <p:txBody>
          <a:bodyPr anchor="t" rtlCol="false" tIns="0" lIns="0" bIns="0" rIns="0">
            <a:spAutoFit/>
          </a:bodyPr>
          <a:lstStyle/>
          <a:p>
            <a:pPr algn="l">
              <a:lnSpc>
                <a:spcPts val="4878"/>
              </a:lnSpc>
            </a:pPr>
            <a:r>
              <a:rPr lang="en-US" b="true" sz="3998">
                <a:solidFill>
                  <a:srgbClr val="FFFFFF"/>
                </a:solidFill>
                <a:latin typeface="Poppins Bold"/>
                <a:ea typeface="Poppins Bold"/>
                <a:cs typeface="Poppins Bold"/>
                <a:sym typeface="Poppins Bold"/>
              </a:rPr>
              <a:t>KOMPUTER GENERASI KELIMA (SEKARANG - MASA DEPAN)</a:t>
            </a:r>
          </a:p>
        </p:txBody>
      </p:sp>
      <p:sp>
        <p:nvSpPr>
          <p:cNvPr name="TextBox 9" id="9"/>
          <p:cNvSpPr txBox="true"/>
          <p:nvPr/>
        </p:nvSpPr>
        <p:spPr>
          <a:xfrm rot="0">
            <a:off x="7533656" y="8170700"/>
            <a:ext cx="4281012" cy="1289254"/>
          </a:xfrm>
          <a:prstGeom prst="rect">
            <a:avLst/>
          </a:prstGeom>
        </p:spPr>
        <p:txBody>
          <a:bodyPr anchor="t" rtlCol="false" tIns="0" lIns="0" bIns="0" rIns="0">
            <a:spAutoFit/>
          </a:bodyPr>
          <a:lstStyle/>
          <a:p>
            <a:pPr algn="ctr">
              <a:lnSpc>
                <a:spcPts val="3355"/>
              </a:lnSpc>
            </a:pPr>
            <a:r>
              <a:rPr lang="en-US" sz="2943" spc="8">
                <a:solidFill>
                  <a:srgbClr val="2B4284"/>
                </a:solidFill>
                <a:latin typeface="Poppins"/>
                <a:ea typeface="Poppins"/>
                <a:cs typeface="Poppins"/>
                <a:sym typeface="Poppins"/>
              </a:rPr>
              <a:t>Fokus pada kecerdasan buatan (AI).</a:t>
            </a:r>
          </a:p>
        </p:txBody>
      </p:sp>
      <p:sp>
        <p:nvSpPr>
          <p:cNvPr name="TextBox 10" id="10"/>
          <p:cNvSpPr txBox="true"/>
          <p:nvPr/>
        </p:nvSpPr>
        <p:spPr>
          <a:xfrm rot="0">
            <a:off x="10282722" y="3854246"/>
            <a:ext cx="4281012" cy="1289254"/>
          </a:xfrm>
          <a:prstGeom prst="rect">
            <a:avLst/>
          </a:prstGeom>
        </p:spPr>
        <p:txBody>
          <a:bodyPr anchor="t" rtlCol="false" tIns="0" lIns="0" bIns="0" rIns="0">
            <a:spAutoFit/>
          </a:bodyPr>
          <a:lstStyle/>
          <a:p>
            <a:pPr algn="ctr">
              <a:lnSpc>
                <a:spcPts val="3355"/>
              </a:lnSpc>
            </a:pPr>
            <a:r>
              <a:rPr lang="en-US" sz="2943" spc="8">
                <a:solidFill>
                  <a:srgbClr val="2B4284"/>
                </a:solidFill>
                <a:latin typeface="Poppins"/>
                <a:ea typeface="Poppins"/>
                <a:cs typeface="Poppins"/>
                <a:sym typeface="Poppins"/>
              </a:rPr>
              <a:t>Komputer dapat belajar dan membuat keputusan.</a:t>
            </a:r>
          </a:p>
        </p:txBody>
      </p:sp>
      <p:sp>
        <p:nvSpPr>
          <p:cNvPr name="TextBox 11" id="11"/>
          <p:cNvSpPr txBox="true"/>
          <p:nvPr/>
        </p:nvSpPr>
        <p:spPr>
          <a:xfrm rot="0">
            <a:off x="13445355" y="8170700"/>
            <a:ext cx="4281012" cy="1289254"/>
          </a:xfrm>
          <a:prstGeom prst="rect">
            <a:avLst/>
          </a:prstGeom>
        </p:spPr>
        <p:txBody>
          <a:bodyPr anchor="t" rtlCol="false" tIns="0" lIns="0" bIns="0" rIns="0">
            <a:spAutoFit/>
          </a:bodyPr>
          <a:lstStyle/>
          <a:p>
            <a:pPr algn="ctr">
              <a:lnSpc>
                <a:spcPts val="3355"/>
              </a:lnSpc>
            </a:pPr>
            <a:r>
              <a:rPr lang="en-US" sz="2943" spc="8">
                <a:solidFill>
                  <a:srgbClr val="2B4284"/>
                </a:solidFill>
                <a:latin typeface="Poppins"/>
                <a:ea typeface="Poppins"/>
                <a:cs typeface="Poppins"/>
                <a:sym typeface="Poppins"/>
              </a:rPr>
              <a:t>Contoh: robot cerdas, chatbot, sistem rekomendasi.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DAGlaYqEn5g</dc:identifier>
  <dcterms:modified xsi:type="dcterms:W3CDTF">2011-08-01T06:04:30Z</dcterms:modified>
  <cp:revision>1</cp:revision>
  <dc:title>Belajar Sistem Komputer Presentasi Biru Ilustrasi</dc:title>
</cp:coreProperties>
</file>